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598" r:id="rId2"/>
    <p:sldId id="331" r:id="rId3"/>
    <p:sldId id="599" r:id="rId4"/>
    <p:sldId id="600" r:id="rId5"/>
    <p:sldId id="602" r:id="rId6"/>
    <p:sldId id="603" r:id="rId7"/>
    <p:sldId id="601" r:id="rId8"/>
    <p:sldId id="604" r:id="rId9"/>
    <p:sldId id="637" r:id="rId10"/>
    <p:sldId id="638" r:id="rId11"/>
    <p:sldId id="605" r:id="rId12"/>
    <p:sldId id="607" r:id="rId13"/>
    <p:sldId id="639" r:id="rId14"/>
    <p:sldId id="641" r:id="rId15"/>
    <p:sldId id="640" r:id="rId16"/>
    <p:sldId id="642" r:id="rId17"/>
    <p:sldId id="643" r:id="rId18"/>
    <p:sldId id="608" r:id="rId19"/>
    <p:sldId id="453" r:id="rId20"/>
    <p:sldId id="609" r:id="rId21"/>
    <p:sldId id="610" r:id="rId22"/>
    <p:sldId id="617" r:id="rId23"/>
    <p:sldId id="606" r:id="rId24"/>
    <p:sldId id="618" r:id="rId25"/>
    <p:sldId id="611" r:id="rId26"/>
    <p:sldId id="612" r:id="rId27"/>
    <p:sldId id="634" r:id="rId28"/>
    <p:sldId id="635" r:id="rId29"/>
    <p:sldId id="636" r:id="rId30"/>
    <p:sldId id="633" r:id="rId31"/>
    <p:sldId id="619" r:id="rId32"/>
    <p:sldId id="645" r:id="rId33"/>
    <p:sldId id="613" r:id="rId34"/>
    <p:sldId id="646" r:id="rId35"/>
    <p:sldId id="620" r:id="rId36"/>
    <p:sldId id="614" r:id="rId37"/>
    <p:sldId id="644" r:id="rId38"/>
    <p:sldId id="623" r:id="rId39"/>
    <p:sldId id="649" r:id="rId40"/>
    <p:sldId id="622" r:id="rId41"/>
    <p:sldId id="624" r:id="rId42"/>
    <p:sldId id="630" r:id="rId43"/>
    <p:sldId id="629" r:id="rId44"/>
    <p:sldId id="625" r:id="rId45"/>
    <p:sldId id="626" r:id="rId46"/>
    <p:sldId id="632" r:id="rId47"/>
    <p:sldId id="631" r:id="rId48"/>
    <p:sldId id="651" r:id="rId49"/>
    <p:sldId id="652" r:id="rId50"/>
    <p:sldId id="650" r:id="rId51"/>
    <p:sldId id="653" r:id="rId52"/>
    <p:sldId id="647" r:id="rId53"/>
    <p:sldId id="648" r:id="rId54"/>
    <p:sldId id="627" r:id="rId55"/>
    <p:sldId id="62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432FF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36732-C8B6-1247-BB98-8D90FCEB993F}" v="1" dt="2021-01-12T06:42:57.85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/>
    <p:restoredTop sz="87799"/>
  </p:normalViewPr>
  <p:slideViewPr>
    <p:cSldViewPr snapToGrid="0" snapToObjects="1">
      <p:cViewPr varScale="1">
        <p:scale>
          <a:sx n="113" d="100"/>
          <a:sy n="113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Z" userId="0598117016cd6850" providerId="LiveId" clId="{1E336732-C8B6-1247-BB98-8D90FCEB993F}"/>
    <pc:docChg chg="custSel modSld">
      <pc:chgData name="Q Z" userId="0598117016cd6850" providerId="LiveId" clId="{1E336732-C8B6-1247-BB98-8D90FCEB993F}" dt="2021-01-12T06:42:57.854" v="267"/>
      <pc:docMkLst>
        <pc:docMk/>
      </pc:docMkLst>
      <pc:sldChg chg="addSp">
        <pc:chgData name="Q Z" userId="0598117016cd6850" providerId="LiveId" clId="{1E336732-C8B6-1247-BB98-8D90FCEB993F}" dt="2021-01-12T06:42:57.854" v="267"/>
        <pc:sldMkLst>
          <pc:docMk/>
          <pc:sldMk cId="532418191" sldId="26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32418191" sldId="261"/>
            <ac:inkMk id="3" creationId="{A30FF634-57C9-7447-A2A9-0989AB6EC14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0450022" sldId="26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0450022" sldId="262"/>
            <ac:inkMk id="3" creationId="{60C952EA-9E65-F140-B5F4-DC99132B4E6A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495955489" sldId="26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495955489" sldId="264"/>
            <ac:inkMk id="6" creationId="{32BCD74E-1CC4-E842-8CA9-181800AB998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318632322" sldId="26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318632322" sldId="265"/>
            <ac:inkMk id="4" creationId="{B8BFEC17-95EF-214A-97B0-07A7611296C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502340965" sldId="27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02340965" sldId="274"/>
            <ac:inkMk id="5" creationId="{86494887-27ED-4E4F-AE19-1D4461D58E1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678248846" sldId="27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678248846" sldId="277"/>
            <ac:inkMk id="5" creationId="{EF01DF33-D127-9845-9AB3-86A8074B59B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48179530" sldId="28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48179530" sldId="281"/>
            <ac:inkMk id="5" creationId="{FCF82DE6-E3B1-C24C-8507-9D117A6BDB3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688405579" sldId="28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688405579" sldId="283"/>
            <ac:inkMk id="4" creationId="{1EE2DC9D-3483-374E-9030-025F16FF530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740026222" sldId="286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740026222" sldId="286"/>
            <ac:inkMk id="5" creationId="{51BFC437-AB53-E04E-B9D7-7F023A3FBEA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144012446" sldId="29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144012446" sldId="295"/>
            <ac:inkMk id="4" creationId="{3C202D86-3016-534E-83B1-6176C2AE067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0579994" sldId="29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0579994" sldId="298"/>
            <ac:inkMk id="3" creationId="{B1D23E70-D545-4040-85EB-59B1CFB82A4A}"/>
          </ac:inkMkLst>
        </pc:inkChg>
      </pc:sldChg>
      <pc:sldChg chg="modSp mod">
        <pc:chgData name="Q Z" userId="0598117016cd6850" providerId="LiveId" clId="{1E336732-C8B6-1247-BB98-8D90FCEB993F}" dt="2021-01-12T00:36:45.806" v="176" actId="20577"/>
        <pc:sldMkLst>
          <pc:docMk/>
          <pc:sldMk cId="1668323801" sldId="300"/>
        </pc:sldMkLst>
        <pc:spChg chg="mod">
          <ac:chgData name="Q Z" userId="0598117016cd6850" providerId="LiveId" clId="{1E336732-C8B6-1247-BB98-8D90FCEB993F}" dt="2021-01-12T00:36:45.806" v="17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105363865" sldId="30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105363865" sldId="302"/>
            <ac:inkMk id="4" creationId="{8587AAA6-D756-A64B-93AF-74519FE6053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62287952" sldId="30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62287952" sldId="304"/>
            <ac:inkMk id="2" creationId="{7C6ADA49-4D6A-3340-9313-17AFD1137008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989142146" sldId="30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989142146" sldId="307"/>
            <ac:inkMk id="4" creationId="{79E07468-77F3-514C-B80C-802205A4888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545004305" sldId="30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545004305" sldId="308"/>
            <ac:inkMk id="4" creationId="{5C043EB2-8D58-D448-A5A6-EF951083F642}"/>
          </ac:inkMkLst>
        </pc:inkChg>
      </pc:sldChg>
      <pc:sldChg chg="addSp modSp mod">
        <pc:chgData name="Q Z" userId="0598117016cd6850" providerId="LiveId" clId="{1E336732-C8B6-1247-BB98-8D90FCEB993F}" dt="2021-01-12T06:42:57.854" v="267"/>
        <pc:sldMkLst>
          <pc:docMk/>
          <pc:sldMk cId="581332896" sldId="309"/>
        </pc:sldMkLst>
        <pc:spChg chg="mod">
          <ac:chgData name="Q Z" userId="0598117016cd6850" providerId="LiveId" clId="{1E336732-C8B6-1247-BB98-8D90FCEB993F}" dt="2021-01-12T00:40:56.082" v="266" actId="113"/>
          <ac:spMkLst>
            <pc:docMk/>
            <pc:sldMk cId="581332896" sldId="309"/>
            <ac:spMk id="3" creationId="{1B15B996-5952-CA44-90B0-02ABAA4EAC6C}"/>
          </ac:spMkLst>
        </pc:spChg>
        <pc:inkChg chg="add">
          <ac:chgData name="Q Z" userId="0598117016cd6850" providerId="LiveId" clId="{1E336732-C8B6-1247-BB98-8D90FCEB993F}" dt="2021-01-12T06:42:57.854" v="267"/>
          <ac:inkMkLst>
            <pc:docMk/>
            <pc:sldMk cId="581332896" sldId="309"/>
            <ac:inkMk id="4" creationId="{B47DC87F-0A15-2342-BA53-E570C6B9257C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758662977" sldId="31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758662977" sldId="313"/>
            <ac:inkMk id="6" creationId="{236CEAF4-9349-8C43-97FA-E755F87043D3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6699933" sldId="31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6699933" sldId="314"/>
            <ac:inkMk id="4" creationId="{824F5F81-9516-B84B-85A3-183C8C8282B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690263055" sldId="31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690263055" sldId="315"/>
            <ac:inkMk id="6" creationId="{1D5ABB7D-7DB8-0242-92E5-1AC09ED2590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938421699" sldId="320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938421699" sldId="320"/>
            <ac:inkMk id="4" creationId="{F6C17624-A201-7443-A1EF-5BEF317DC94F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08173595" sldId="32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08173595" sldId="321"/>
            <ac:inkMk id="5" creationId="{50BE96FE-AAC5-B447-9208-F7FE53F6A0B9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2143924" sldId="32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2143924" sldId="322"/>
            <ac:inkMk id="4" creationId="{F0D28E15-1894-8146-8F56-660176DCC75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207180606" sldId="32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207180606" sldId="323"/>
            <ac:inkMk id="5" creationId="{D1CB38B3-DBF0-1043-9BE1-8314B02773AE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223405279" sldId="32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223405279" sldId="327"/>
            <ac:inkMk id="4" creationId="{BFFBAD07-1ABE-7246-BB7B-7B93C6C05F6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80820078" sldId="329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80820078" sldId="329"/>
            <ac:inkMk id="6" creationId="{B5F4D88E-6934-564D-BE81-1340A8E269E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730086564" sldId="33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730086564" sldId="331"/>
            <ac:inkMk id="4" creationId="{F8ED0622-DF26-A748-84B6-474F576CC577}"/>
          </ac:inkMkLst>
        </pc:inkChg>
      </pc:sldChg>
    </pc:docChg>
  </pc:docChgLst>
  <pc:docChgLst>
    <pc:chgData name="Q Z" userId="0598117016cd6850" providerId="LiveId" clId="{D2FDEEAF-84E1-154D-A946-0BAEA53F7449}"/>
    <pc:docChg chg="undo custSel addSld delSld modSld">
      <pc:chgData name="Q Z" userId="0598117016cd6850" providerId="LiveId" clId="{D2FDEEAF-84E1-154D-A946-0BAEA53F7449}" dt="2019-09-04T18:21:47.967" v="1277" actId="20577"/>
      <pc:docMkLst>
        <pc:docMk/>
      </pc:docMkLst>
      <pc:sldChg chg="modSp">
        <pc:chgData name="Q Z" userId="0598117016cd6850" providerId="LiveId" clId="{D2FDEEAF-84E1-154D-A946-0BAEA53F7449}" dt="2019-09-04T17:50:06.927" v="44" actId="20577"/>
        <pc:sldMkLst>
          <pc:docMk/>
          <pc:sldMk cId="2533019783" sldId="256"/>
        </pc:sldMkLst>
        <pc:spChg chg="mod">
          <ac:chgData name="Q Z" userId="0598117016cd6850" providerId="LiveId" clId="{D2FDEEAF-84E1-154D-A946-0BAEA53F7449}" dt="2019-09-04T17:50:06.927" v="44" actId="20577"/>
          <ac:spMkLst>
            <pc:docMk/>
            <pc:sldMk cId="2533019783" sldId="256"/>
            <ac:spMk id="2" creationId="{4F6B6359-AFC8-5749-ABD8-D22C31534A8C}"/>
          </ac:spMkLst>
        </pc:spChg>
        <pc:spChg chg="mod">
          <ac:chgData name="Q Z" userId="0598117016cd6850" providerId="LiveId" clId="{D2FDEEAF-84E1-154D-A946-0BAEA53F7449}" dt="2019-09-04T14:49:56.657" v="31" actId="20577"/>
          <ac:spMkLst>
            <pc:docMk/>
            <pc:sldMk cId="2533019783" sldId="256"/>
            <ac:spMk id="3" creationId="{03BB8D86-7309-C04C-901B-36514C38109C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95021793" sldId="25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1927036" sldId="258"/>
        </pc:sldMkLst>
      </pc:sldChg>
      <pc:sldChg chg="modSp">
        <pc:chgData name="Q Z" userId="0598117016cd6850" providerId="LiveId" clId="{D2FDEEAF-84E1-154D-A946-0BAEA53F7449}" dt="2019-09-04T17:51:15.354" v="96" actId="20577"/>
        <pc:sldMkLst>
          <pc:docMk/>
          <pc:sldMk cId="2090911193" sldId="260"/>
        </pc:sldMkLst>
        <pc:spChg chg="mod">
          <ac:chgData name="Q Z" userId="0598117016cd6850" providerId="LiveId" clId="{D2FDEEAF-84E1-154D-A946-0BAEA53F7449}" dt="2019-09-04T17:51:15.354" v="96" actId="20577"/>
          <ac:spMkLst>
            <pc:docMk/>
            <pc:sldMk cId="2090911193" sldId="260"/>
            <ac:spMk id="3" creationId="{858FDFE8-5660-3142-B97F-1D1C17F05F34}"/>
          </ac:spMkLst>
        </pc:spChg>
      </pc:sldChg>
      <pc:sldChg chg="modSp add">
        <pc:chgData name="Q Z" userId="0598117016cd6850" providerId="LiveId" clId="{D2FDEEAF-84E1-154D-A946-0BAEA53F7449}" dt="2019-09-04T18:17:04.095" v="715" actId="27636"/>
        <pc:sldMkLst>
          <pc:docMk/>
          <pc:sldMk cId="532418191" sldId="261"/>
        </pc:sldMkLst>
        <pc:spChg chg="mod">
          <ac:chgData name="Q Z" userId="0598117016cd6850" providerId="LiveId" clId="{D2FDEEAF-84E1-154D-A946-0BAEA53F7449}" dt="2019-09-04T18:17:04.095" v="715" actId="27636"/>
          <ac:spMkLst>
            <pc:docMk/>
            <pc:sldMk cId="532418191" sldId="261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1" v="34" actId="2696"/>
        <pc:sldMkLst>
          <pc:docMk/>
          <pc:sldMk cId="783585029" sldId="261"/>
        </pc:sldMkLst>
      </pc:sldChg>
      <pc:sldChg chg="modSp add">
        <pc:chgData name="Q Z" userId="0598117016cd6850" providerId="LiveId" clId="{D2FDEEAF-84E1-154D-A946-0BAEA53F7449}" dt="2019-09-04T18:17:04.108" v="716" actId="27636"/>
        <pc:sldMkLst>
          <pc:docMk/>
          <pc:sldMk cId="200450022" sldId="262"/>
        </pc:sldMkLst>
        <pc:spChg chg="mod">
          <ac:chgData name="Q Z" userId="0598117016cd6850" providerId="LiveId" clId="{D2FDEEAF-84E1-154D-A946-0BAEA53F7449}" dt="2019-09-04T18:17:04.108" v="716" actId="27636"/>
          <ac:spMkLst>
            <pc:docMk/>
            <pc:sldMk cId="200450022" sldId="262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4" v="37" actId="2696"/>
        <pc:sldMkLst>
          <pc:docMk/>
          <pc:sldMk cId="2838881580" sldId="262"/>
        </pc:sldMkLst>
      </pc:sldChg>
      <pc:sldChg chg="del">
        <pc:chgData name="Q Z" userId="0598117016cd6850" providerId="LiveId" clId="{D2FDEEAF-84E1-154D-A946-0BAEA53F7449}" dt="2019-09-04T14:50:58.823" v="36" actId="2696"/>
        <pc:sldMkLst>
          <pc:docMk/>
          <pc:sldMk cId="1942777124" sldId="26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48896579" sldId="263"/>
        </pc:sldMkLst>
      </pc:sldChg>
      <pc:sldChg chg="del">
        <pc:chgData name="Q Z" userId="0598117016cd6850" providerId="LiveId" clId="{D2FDEEAF-84E1-154D-A946-0BAEA53F7449}" dt="2019-09-04T14:50:58.825" v="38" actId="2696"/>
        <pc:sldMkLst>
          <pc:docMk/>
          <pc:sldMk cId="2231365434" sldId="26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495955489" sldId="264"/>
        </pc:sldMkLst>
      </pc:sldChg>
      <pc:sldChg chg="del">
        <pc:chgData name="Q Z" userId="0598117016cd6850" providerId="LiveId" clId="{D2FDEEAF-84E1-154D-A946-0BAEA53F7449}" dt="2019-09-04T14:50:58.834" v="42" actId="2696"/>
        <pc:sldMkLst>
          <pc:docMk/>
          <pc:sldMk cId="2283137282" sldId="26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318632322" sldId="265"/>
        </pc:sldMkLst>
      </pc:sldChg>
      <pc:sldChg chg="del">
        <pc:chgData name="Q Z" userId="0598117016cd6850" providerId="LiveId" clId="{D2FDEEAF-84E1-154D-A946-0BAEA53F7449}" dt="2019-09-04T14:50:58.827" v="40" actId="2696"/>
        <pc:sldMkLst>
          <pc:docMk/>
          <pc:sldMk cId="2210613991" sldId="26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92845242" sldId="266"/>
        </pc:sldMkLst>
      </pc:sldChg>
      <pc:sldChg chg="modSp">
        <pc:chgData name="Q Z" userId="0598117016cd6850" providerId="LiveId" clId="{D2FDEEAF-84E1-154D-A946-0BAEA53F7449}" dt="2019-09-04T17:52:07.105" v="112" actId="207"/>
        <pc:sldMkLst>
          <pc:docMk/>
          <pc:sldMk cId="2096993788" sldId="267"/>
        </pc:sldMkLst>
        <pc:spChg chg="mod">
          <ac:chgData name="Q Z" userId="0598117016cd6850" providerId="LiveId" clId="{D2FDEEAF-84E1-154D-A946-0BAEA53F7449}" dt="2019-09-04T17:52:07.105" v="112" actId="207"/>
          <ac:spMkLst>
            <pc:docMk/>
            <pc:sldMk cId="2096993788" sldId="267"/>
            <ac:spMk id="3" creationId="{92C5435D-7C46-D248-89C2-A468B8E05E4B}"/>
          </ac:spMkLst>
        </pc:spChg>
      </pc:sldChg>
      <pc:sldChg chg="del">
        <pc:chgData name="Q Z" userId="0598117016cd6850" providerId="LiveId" clId="{D2FDEEAF-84E1-154D-A946-0BAEA53F7449}" dt="2019-09-04T14:50:58.822" v="35" actId="2696"/>
        <pc:sldMkLst>
          <pc:docMk/>
          <pc:sldMk cId="1861225924" sldId="26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54883529" sldId="268"/>
        </pc:sldMkLst>
      </pc:sldChg>
      <pc:sldChg chg="add del">
        <pc:chgData name="Q Z" userId="0598117016cd6850" providerId="LiveId" clId="{D2FDEEAF-84E1-154D-A946-0BAEA53F7449}" dt="2019-09-04T17:53:35.526" v="120" actId="2696"/>
        <pc:sldMkLst>
          <pc:docMk/>
          <pc:sldMk cId="3305728334" sldId="270"/>
        </pc:sldMkLst>
      </pc:sldChg>
      <pc:sldChg chg="modSp add del">
        <pc:chgData name="Q Z" userId="0598117016cd6850" providerId="LiveId" clId="{D2FDEEAF-84E1-154D-A946-0BAEA53F7449}" dt="2019-09-04T17:55:57.015" v="138" actId="20577"/>
        <pc:sldMkLst>
          <pc:docMk/>
          <pc:sldMk cId="3331877505" sldId="271"/>
        </pc:sldMkLst>
        <pc:spChg chg="mod">
          <ac:chgData name="Q Z" userId="0598117016cd6850" providerId="LiveId" clId="{D2FDEEAF-84E1-154D-A946-0BAEA53F7449}" dt="2019-09-04T17:55:57.015" v="138" actId="20577"/>
          <ac:spMkLst>
            <pc:docMk/>
            <pc:sldMk cId="3331877505" sldId="271"/>
            <ac:spMk id="2" creationId="{6660E2C4-0D9F-6543-92DC-EEC98C67AB17}"/>
          </ac:spMkLst>
        </pc:spChg>
      </pc:sldChg>
      <pc:sldChg chg="add del">
        <pc:chgData name="Q Z" userId="0598117016cd6850" providerId="LiveId" clId="{D2FDEEAF-84E1-154D-A946-0BAEA53F7449}" dt="2019-09-04T17:53:35.482" v="117" actId="2696"/>
        <pc:sldMkLst>
          <pc:docMk/>
          <pc:sldMk cId="3558231805" sldId="272"/>
        </pc:sldMkLst>
      </pc:sldChg>
      <pc:sldChg chg="modSp add">
        <pc:chgData name="Q Z" userId="0598117016cd6850" providerId="LiveId" clId="{D2FDEEAF-84E1-154D-A946-0BAEA53F7449}" dt="2019-09-04T18:17:04.328" v="720" actId="27636"/>
        <pc:sldMkLst>
          <pc:docMk/>
          <pc:sldMk cId="502340965" sldId="274"/>
        </pc:sldMkLst>
        <pc:spChg chg="mod">
          <ac:chgData name="Q Z" userId="0598117016cd6850" providerId="LiveId" clId="{D2FDEEAF-84E1-154D-A946-0BAEA53F7449}" dt="2019-09-04T18:17:04.328" v="720" actId="27636"/>
          <ac:spMkLst>
            <pc:docMk/>
            <pc:sldMk cId="502340965" sldId="274"/>
            <ac:spMk id="3" creationId="{3E183C73-DAEA-B44A-A5FE-7317F31E7B1F}"/>
          </ac:spMkLst>
        </pc:spChg>
      </pc:sldChg>
      <pc:sldChg chg="add del">
        <pc:chgData name="Q Z" userId="0598117016cd6850" providerId="LiveId" clId="{D2FDEEAF-84E1-154D-A946-0BAEA53F7449}" dt="2019-09-04T17:56:05.978" v="139" actId="2696"/>
        <pc:sldMkLst>
          <pc:docMk/>
          <pc:sldMk cId="1213925051" sldId="274"/>
        </pc:sldMkLst>
      </pc:sldChg>
      <pc:sldChg chg="modSp">
        <pc:chgData name="Q Z" userId="0598117016cd6850" providerId="LiveId" clId="{D2FDEEAF-84E1-154D-A946-0BAEA53F7449}" dt="2019-09-04T17:55:32.064" v="121" actId="20577"/>
        <pc:sldMkLst>
          <pc:docMk/>
          <pc:sldMk cId="954695919" sldId="275"/>
        </pc:sldMkLst>
        <pc:spChg chg="mod">
          <ac:chgData name="Q Z" userId="0598117016cd6850" providerId="LiveId" clId="{D2FDEEAF-84E1-154D-A946-0BAEA53F7449}" dt="2019-09-04T17:55:32.064" v="121" actId="20577"/>
          <ac:spMkLst>
            <pc:docMk/>
            <pc:sldMk cId="954695919" sldId="275"/>
            <ac:spMk id="3" creationId="{8156CB1A-BF1B-814F-B131-5A4E9A2B2F55}"/>
          </ac:spMkLst>
        </pc:spChg>
      </pc:sldChg>
      <pc:sldChg chg="del">
        <pc:chgData name="Q Z" userId="0598117016cd6850" providerId="LiveId" clId="{D2FDEEAF-84E1-154D-A946-0BAEA53F7449}" dt="2019-09-04T17:56:38.052" v="144" actId="2696"/>
        <pc:sldMkLst>
          <pc:docMk/>
          <pc:sldMk cId="1065454564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678248846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081087372" sldId="280"/>
        </pc:sldMkLst>
      </pc:sldChg>
      <pc:sldChg chg="del">
        <pc:chgData name="Q Z" userId="0598117016cd6850" providerId="LiveId" clId="{D2FDEEAF-84E1-154D-A946-0BAEA53F7449}" dt="2019-09-04T17:56:34.037" v="142" actId="2696"/>
        <pc:sldMkLst>
          <pc:docMk/>
          <pc:sldMk cId="1143589674" sldId="28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548179530" sldId="281"/>
        </pc:sldMkLst>
      </pc:sldChg>
      <pc:sldChg chg="del">
        <pc:chgData name="Q Z" userId="0598117016cd6850" providerId="LiveId" clId="{D2FDEEAF-84E1-154D-A946-0BAEA53F7449}" dt="2019-09-04T17:56:34.036" v="141" actId="2696"/>
        <pc:sldMkLst>
          <pc:docMk/>
          <pc:sldMk cId="4098453554" sldId="28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94661934" sldId="282"/>
        </pc:sldMkLst>
      </pc:sldChg>
      <pc:sldChg chg="del">
        <pc:chgData name="Q Z" userId="0598117016cd6850" providerId="LiveId" clId="{D2FDEEAF-84E1-154D-A946-0BAEA53F7449}" dt="2019-09-04T17:56:34.038" v="143" actId="2696"/>
        <pc:sldMkLst>
          <pc:docMk/>
          <pc:sldMk cId="4145358547" sldId="28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688405579" sldId="283"/>
        </pc:sldMkLst>
      </pc:sldChg>
      <pc:sldChg chg="del">
        <pc:chgData name="Q Z" userId="0598117016cd6850" providerId="LiveId" clId="{D2FDEEAF-84E1-154D-A946-0BAEA53F7449}" dt="2019-09-04T14:50:58.826" v="39" actId="2696"/>
        <pc:sldMkLst>
          <pc:docMk/>
          <pc:sldMk cId="3749237926" sldId="283"/>
        </pc:sldMkLst>
      </pc:sldChg>
      <pc:sldChg chg="del">
        <pc:chgData name="Q Z" userId="0598117016cd6850" providerId="LiveId" clId="{D2FDEEAF-84E1-154D-A946-0BAEA53F7449}" dt="2019-09-04T17:56:34.035" v="140" actId="2696"/>
        <pc:sldMkLst>
          <pc:docMk/>
          <pc:sldMk cId="1766107003" sldId="284"/>
        </pc:sldMkLst>
      </pc:sldChg>
      <pc:sldChg chg="modSp add">
        <pc:chgData name="Q Z" userId="0598117016cd6850" providerId="LiveId" clId="{D2FDEEAF-84E1-154D-A946-0BAEA53F7449}" dt="2019-09-04T18:17:04.209" v="717" actId="27636"/>
        <pc:sldMkLst>
          <pc:docMk/>
          <pc:sldMk cId="3382824642" sldId="284"/>
        </pc:sldMkLst>
        <pc:spChg chg="mod">
          <ac:chgData name="Q Z" userId="0598117016cd6850" providerId="LiveId" clId="{D2FDEEAF-84E1-154D-A946-0BAEA53F7449}" dt="2019-09-04T18:17:04.209" v="717" actId="27636"/>
          <ac:spMkLst>
            <pc:docMk/>
            <pc:sldMk cId="3382824642" sldId="284"/>
            <ac:spMk id="3" creationId="{C7F9E529-8EAE-E242-ABE3-8FF4C6CFE94E}"/>
          </ac:spMkLst>
        </pc:spChg>
      </pc:sldChg>
      <pc:sldChg chg="modSp">
        <pc:chgData name="Q Z" userId="0598117016cd6850" providerId="LiveId" clId="{D2FDEEAF-84E1-154D-A946-0BAEA53F7449}" dt="2019-09-04T17:57:06.144" v="161" actId="20577"/>
        <pc:sldMkLst>
          <pc:docMk/>
          <pc:sldMk cId="1964004983" sldId="285"/>
        </pc:sldMkLst>
        <pc:spChg chg="mod">
          <ac:chgData name="Q Z" userId="0598117016cd6850" providerId="LiveId" clId="{D2FDEEAF-84E1-154D-A946-0BAEA53F7449}" dt="2019-09-04T17:57:06.144" v="161" actId="20577"/>
          <ac:spMkLst>
            <pc:docMk/>
            <pc:sldMk cId="1964004983" sldId="285"/>
            <ac:spMk id="3" creationId="{5F1D1A32-6966-D74D-BC08-BB6F9D54EB65}"/>
          </ac:spMkLst>
        </pc:spChg>
      </pc:sldChg>
      <pc:sldChg chg="del">
        <pc:chgData name="Q Z" userId="0598117016cd6850" providerId="LiveId" clId="{D2FDEEAF-84E1-154D-A946-0BAEA53F7449}" dt="2019-09-04T17:57:19.396" v="162" actId="2696"/>
        <pc:sldMkLst>
          <pc:docMk/>
          <pc:sldMk cId="1027414483" sldId="28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740026222" sldId="286"/>
        </pc:sldMkLst>
      </pc:sldChg>
      <pc:sldChg chg="del">
        <pc:chgData name="Q Z" userId="0598117016cd6850" providerId="LiveId" clId="{D2FDEEAF-84E1-154D-A946-0BAEA53F7449}" dt="2019-09-04T17:59:18.421" v="163" actId="2696"/>
        <pc:sldMkLst>
          <pc:docMk/>
          <pc:sldMk cId="3061299955" sldId="299"/>
        </pc:sldMkLst>
      </pc:sldChg>
      <pc:sldChg chg="modSp del">
        <pc:chgData name="Q Z" userId="0598117016cd6850" providerId="LiveId" clId="{D2FDEEAF-84E1-154D-A946-0BAEA53F7449}" dt="2019-09-04T18:15:41.903" v="685" actId="2696"/>
        <pc:sldMkLst>
          <pc:docMk/>
          <pc:sldMk cId="485196877" sldId="300"/>
        </pc:sldMkLst>
        <pc:spChg chg="mod">
          <ac:chgData name="Q Z" userId="0598117016cd6850" providerId="LiveId" clId="{D2FDEEAF-84E1-154D-A946-0BAEA53F7449}" dt="2019-09-04T18:13:29.105" v="592" actId="20577"/>
          <ac:spMkLst>
            <pc:docMk/>
            <pc:sldMk cId="485196877" sldId="300"/>
            <ac:spMk id="3" creationId="{551CAB00-106C-FD48-80DB-4E60597D50E9}"/>
          </ac:spMkLst>
        </pc:spChg>
      </pc:sldChg>
      <pc:sldChg chg="modSp add">
        <pc:chgData name="Q Z" userId="0598117016cd6850" providerId="LiveId" clId="{D2FDEEAF-84E1-154D-A946-0BAEA53F7449}" dt="2019-09-04T18:20:13.592" v="1095" actId="15"/>
        <pc:sldMkLst>
          <pc:docMk/>
          <pc:sldMk cId="1668323801" sldId="300"/>
        </pc:sldMkLst>
        <pc:spChg chg="mod">
          <ac:chgData name="Q Z" userId="0598117016cd6850" providerId="LiveId" clId="{D2FDEEAF-84E1-154D-A946-0BAEA53F7449}" dt="2019-09-04T18:20:13.592" v="1095" actId="15"/>
          <ac:spMkLst>
            <pc:docMk/>
            <pc:sldMk cId="1668323801" sldId="300"/>
            <ac:spMk id="3" creationId="{551CAB00-106C-FD48-80DB-4E60597D50E9}"/>
          </ac:spMkLst>
        </pc:spChg>
      </pc:sldChg>
      <pc:sldChg chg="add">
        <pc:chgData name="Q Z" userId="0598117016cd6850" providerId="LiveId" clId="{D2FDEEAF-84E1-154D-A946-0BAEA53F7449}" dt="2019-09-04T18:15:48.786" v="686"/>
        <pc:sldMkLst>
          <pc:docMk/>
          <pc:sldMk cId="164302631" sldId="301"/>
        </pc:sldMkLst>
      </pc:sldChg>
      <pc:sldChg chg="modSp del">
        <pc:chgData name="Q Z" userId="0598117016cd6850" providerId="LiveId" clId="{D2FDEEAF-84E1-154D-A946-0BAEA53F7449}" dt="2019-09-04T18:15:41.898" v="684" actId="2696"/>
        <pc:sldMkLst>
          <pc:docMk/>
          <pc:sldMk cId="3603428551" sldId="301"/>
        </pc:sldMkLst>
        <pc:spChg chg="mod">
          <ac:chgData name="Q Z" userId="0598117016cd6850" providerId="LiveId" clId="{D2FDEEAF-84E1-154D-A946-0BAEA53F7449}" dt="2019-09-04T18:15:28.173" v="683" actId="20577"/>
          <ac:spMkLst>
            <pc:docMk/>
            <pc:sldMk cId="3603428551" sldId="301"/>
            <ac:spMk id="3" creationId="{045F8D64-8F34-2744-8A83-F43DB949F89C}"/>
          </ac:spMkLst>
        </pc:spChg>
      </pc:sldChg>
      <pc:sldChg chg="modSp add">
        <pc:chgData name="Q Z" userId="0598117016cd6850" providerId="LiveId" clId="{D2FDEEAF-84E1-154D-A946-0BAEA53F7449}" dt="2019-09-04T18:21:47.967" v="1277" actId="20577"/>
        <pc:sldMkLst>
          <pc:docMk/>
          <pc:sldMk cId="3105363865" sldId="302"/>
        </pc:sldMkLst>
        <pc:spChg chg="mod">
          <ac:chgData name="Q Z" userId="0598117016cd6850" providerId="LiveId" clId="{D2FDEEAF-84E1-154D-A946-0BAEA53F7449}" dt="2019-09-04T18:21:47.967" v="1277" actId="20577"/>
          <ac:spMkLst>
            <pc:docMk/>
            <pc:sldMk cId="3105363865" sldId="302"/>
            <ac:spMk id="2" creationId="{284F9CDD-41B2-3041-9CA4-BA9DAE607F54}"/>
          </ac:spMkLst>
        </pc:spChg>
        <pc:spChg chg="mod">
          <ac:chgData name="Q Z" userId="0598117016cd6850" providerId="LiveId" clId="{D2FDEEAF-84E1-154D-A946-0BAEA53F7449}" dt="2019-09-04T18:17:52.749" v="841" actId="20577"/>
          <ac:spMkLst>
            <pc:docMk/>
            <pc:sldMk cId="3105363865" sldId="302"/>
            <ac:spMk id="3" creationId="{524CCAD7-23D9-E84C-8DAC-C00F9425778D}"/>
          </ac:spMkLst>
        </pc:spChg>
      </pc:sldChg>
      <pc:sldChg chg="del">
        <pc:chgData name="Q Z" userId="0598117016cd6850" providerId="LiveId" clId="{D2FDEEAF-84E1-154D-A946-0BAEA53F7449}" dt="2019-09-04T14:50:58.827" v="41" actId="2696"/>
        <pc:sldMkLst>
          <pc:docMk/>
          <pc:sldMk cId="3428064723" sldId="30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57279489" sldId="30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62287952" sldId="30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590203373" sldId="30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71758653" sldId="30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989142146" sldId="30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545004305" sldId="30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81332896" sldId="309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283312347" sldId="31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78548823" sldId="31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187985168" sldId="312"/>
        </pc:sldMkLst>
      </pc:sldChg>
      <pc:sldChg chg="modSp add">
        <pc:chgData name="Q Z" userId="0598117016cd6850" providerId="LiveId" clId="{D2FDEEAF-84E1-154D-A946-0BAEA53F7449}" dt="2019-09-04T18:17:04.231" v="718" actId="27636"/>
        <pc:sldMkLst>
          <pc:docMk/>
          <pc:sldMk cId="758662977" sldId="313"/>
        </pc:sldMkLst>
        <pc:spChg chg="mod">
          <ac:chgData name="Q Z" userId="0598117016cd6850" providerId="LiveId" clId="{D2FDEEAF-84E1-154D-A946-0BAEA53F7449}" dt="2019-09-04T18:17:04.231" v="718" actId="27636"/>
          <ac:spMkLst>
            <pc:docMk/>
            <pc:sldMk cId="758662977" sldId="313"/>
            <ac:spMk id="3" creationId="{ECDE4A1C-2F14-8F49-8E66-0CAD7BB35774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806699933" sldId="314"/>
        </pc:sldMkLst>
      </pc:sldChg>
      <pc:sldChg chg="modSp add">
        <pc:chgData name="Q Z" userId="0598117016cd6850" providerId="LiveId" clId="{D2FDEEAF-84E1-154D-A946-0BAEA53F7449}" dt="2019-09-04T18:17:04.304" v="719" actId="27636"/>
        <pc:sldMkLst>
          <pc:docMk/>
          <pc:sldMk cId="690263055" sldId="315"/>
        </pc:sldMkLst>
        <pc:spChg chg="mod">
          <ac:chgData name="Q Z" userId="0598117016cd6850" providerId="LiveId" clId="{D2FDEEAF-84E1-154D-A946-0BAEA53F7449}" dt="2019-09-04T18:17:04.304" v="719" actId="27636"/>
          <ac:spMkLst>
            <pc:docMk/>
            <pc:sldMk cId="690263055" sldId="315"/>
            <ac:spMk id="3" creationId="{833E0AB9-AE05-854F-B0E8-CCE667980C18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334250750" sldId="31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07632866" sldId="31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608597354" sldId="318"/>
        </pc:sldMkLst>
      </pc:sldChg>
      <pc:sldChg chg="modSp add">
        <pc:chgData name="Q Z" userId="0598117016cd6850" providerId="LiveId" clId="{D2FDEEAF-84E1-154D-A946-0BAEA53F7449}" dt="2019-09-04T18:21:23.153" v="1262" actId="20577"/>
        <pc:sldMkLst>
          <pc:docMk/>
          <pc:sldMk cId="2458459384" sldId="319"/>
        </pc:sldMkLst>
        <pc:spChg chg="mod">
          <ac:chgData name="Q Z" userId="0598117016cd6850" providerId="LiveId" clId="{D2FDEEAF-84E1-154D-A946-0BAEA53F7449}" dt="2019-09-04T18:18:07.927" v="853" actId="20577"/>
          <ac:spMkLst>
            <pc:docMk/>
            <pc:sldMk cId="2458459384" sldId="319"/>
            <ac:spMk id="2" creationId="{0AEC5667-D50F-3E47-A4DA-BC797509AD6B}"/>
          </ac:spMkLst>
        </pc:spChg>
        <pc:spChg chg="mod">
          <ac:chgData name="Q Z" userId="0598117016cd6850" providerId="LiveId" clId="{D2FDEEAF-84E1-154D-A946-0BAEA53F7449}" dt="2019-09-04T18:21:23.153" v="1262" actId="20577"/>
          <ac:spMkLst>
            <pc:docMk/>
            <pc:sldMk cId="2458459384" sldId="319"/>
            <ac:spMk id="3" creationId="{8232105E-677A-EF4D-B7AC-71CF68479263}"/>
          </ac:spMkLst>
        </pc:spChg>
      </pc:sldChg>
    </pc:docChg>
  </pc:docChgLst>
  <pc:docChgLst>
    <pc:chgData name="Q Z" userId="0598117016cd6850" providerId="LiveId" clId="{2BA66019-4591-C846-9028-2CD292E1765D}"/>
    <pc:docChg chg="undo custSel addSld delSld modSld">
      <pc:chgData name="Q Z" userId="0598117016cd6850" providerId="LiveId" clId="{2BA66019-4591-C846-9028-2CD292E1765D}" dt="2020-09-02T18:14:30.582" v="379" actId="2696"/>
      <pc:docMkLst>
        <pc:docMk/>
      </pc:docMkLst>
      <pc:sldChg chg="modSp mod">
        <pc:chgData name="Q Z" userId="0598117016cd6850" providerId="LiveId" clId="{2BA66019-4591-C846-9028-2CD292E1765D}" dt="2020-09-02T17:54:00.188" v="147" actId="404"/>
        <pc:sldMkLst>
          <pc:docMk/>
          <pc:sldMk cId="2090911193" sldId="260"/>
        </pc:sldMkLst>
        <pc:spChg chg="mod">
          <ac:chgData name="Q Z" userId="0598117016cd6850" providerId="LiveId" clId="{2BA66019-4591-C846-9028-2CD292E1765D}" dt="2020-09-02T17:54:00.188" v="147" actId="404"/>
          <ac:spMkLst>
            <pc:docMk/>
            <pc:sldMk cId="2090911193" sldId="260"/>
            <ac:spMk id="3" creationId="{858FDFE8-5660-3142-B97F-1D1C17F05F34}"/>
          </ac:spMkLst>
        </pc:spChg>
      </pc:sldChg>
      <pc:sldChg chg="modSp mod">
        <pc:chgData name="Q Z" userId="0598117016cd6850" providerId="LiveId" clId="{2BA66019-4591-C846-9028-2CD292E1765D}" dt="2020-09-02T18:06:08.458" v="310" actId="1076"/>
        <pc:sldMkLst>
          <pc:docMk/>
          <pc:sldMk cId="3690723403" sldId="279"/>
        </pc:sldMkLst>
        <pc:picChg chg="mod">
          <ac:chgData name="Q Z" userId="0598117016cd6850" providerId="LiveId" clId="{2BA66019-4591-C846-9028-2CD292E1765D}" dt="2020-09-02T18:06:08.458" v="310" actId="1076"/>
          <ac:picMkLst>
            <pc:docMk/>
            <pc:sldMk cId="3690723403" sldId="279"/>
            <ac:picMk id="4" creationId="{2B40250E-5C73-B04A-BBCC-724D95A16E1D}"/>
          </ac:picMkLst>
        </pc:picChg>
      </pc:sldChg>
      <pc:sldChg chg="modSp mod">
        <pc:chgData name="Q Z" userId="0598117016cd6850" providerId="LiveId" clId="{2BA66019-4591-C846-9028-2CD292E1765D}" dt="2020-09-02T17:57:35.733" v="206" actId="20577"/>
        <pc:sldMkLst>
          <pc:docMk/>
          <pc:sldMk cId="1668323801" sldId="300"/>
        </pc:sldMkLst>
        <pc:spChg chg="mod">
          <ac:chgData name="Q Z" userId="0598117016cd6850" providerId="LiveId" clId="{2BA66019-4591-C846-9028-2CD292E1765D}" dt="2020-09-02T17:57:35.733" v="20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modSp mod">
        <pc:chgData name="Q Z" userId="0598117016cd6850" providerId="LiveId" clId="{2BA66019-4591-C846-9028-2CD292E1765D}" dt="2020-09-02T18:04:21" v="307" actId="20577"/>
        <pc:sldMkLst>
          <pc:docMk/>
          <pc:sldMk cId="2458459384" sldId="319"/>
        </pc:sldMkLst>
        <pc:spChg chg="mod">
          <ac:chgData name="Q Z" userId="0598117016cd6850" providerId="LiveId" clId="{2BA66019-4591-C846-9028-2CD292E1765D}" dt="2020-09-02T18:04:21" v="307" actId="20577"/>
          <ac:spMkLst>
            <pc:docMk/>
            <pc:sldMk cId="2458459384" sldId="319"/>
            <ac:spMk id="3" creationId="{8232105E-677A-EF4D-B7AC-71CF68479263}"/>
          </ac:spMkLst>
        </pc:spChg>
      </pc:sldChg>
      <pc:sldChg chg="del">
        <pc:chgData name="Q Z" userId="0598117016cd6850" providerId="LiveId" clId="{2BA66019-4591-C846-9028-2CD292E1765D}" dt="2020-09-02T18:14:30.582" v="379" actId="2696"/>
        <pc:sldMkLst>
          <pc:docMk/>
          <pc:sldMk cId="1315374295" sldId="324"/>
        </pc:sldMkLst>
      </pc:sldChg>
      <pc:sldChg chg="addSp modSp add mod">
        <pc:chgData name="Q Z" userId="0598117016cd6850" providerId="LiveId" clId="{2BA66019-4591-C846-9028-2CD292E1765D}" dt="2020-09-02T18:10:24.651" v="378" actId="1076"/>
        <pc:sldMkLst>
          <pc:docMk/>
          <pc:sldMk cId="1771734156" sldId="326"/>
        </pc:sldMkLst>
        <pc:spChg chg="mod">
          <ac:chgData name="Q Z" userId="0598117016cd6850" providerId="LiveId" clId="{2BA66019-4591-C846-9028-2CD292E1765D}" dt="2020-09-02T18:07:38.347" v="353" actId="20577"/>
          <ac:spMkLst>
            <pc:docMk/>
            <pc:sldMk cId="1771734156" sldId="326"/>
            <ac:spMk id="2" creationId="{B9E0B195-2247-F141-ACF4-E4A1A8DA7C76}"/>
          </ac:spMkLst>
        </pc:spChg>
        <pc:spChg chg="mod">
          <ac:chgData name="Q Z" userId="0598117016cd6850" providerId="LiveId" clId="{2BA66019-4591-C846-9028-2CD292E1765D}" dt="2020-09-02T18:09:33.994" v="372" actId="404"/>
          <ac:spMkLst>
            <pc:docMk/>
            <pc:sldMk cId="1771734156" sldId="326"/>
            <ac:spMk id="3" creationId="{3541D7D8-FD16-F344-A89A-0C487F5F535C}"/>
          </ac:spMkLst>
        </pc:spChg>
        <pc:picChg chg="add mod">
          <ac:chgData name="Q Z" userId="0598117016cd6850" providerId="LiveId" clId="{2BA66019-4591-C846-9028-2CD292E1765D}" dt="2020-09-02T18:09:14.362" v="355" actId="1076"/>
          <ac:picMkLst>
            <pc:docMk/>
            <pc:sldMk cId="1771734156" sldId="326"/>
            <ac:picMk id="4" creationId="{28A2F7EC-1506-584F-9F84-478CF2DAE9A0}"/>
          </ac:picMkLst>
        </pc:picChg>
        <pc:picChg chg="add mod">
          <ac:chgData name="Q Z" userId="0598117016cd6850" providerId="LiveId" clId="{2BA66019-4591-C846-9028-2CD292E1765D}" dt="2020-09-02T18:10:24.651" v="378" actId="1076"/>
          <ac:picMkLst>
            <pc:docMk/>
            <pc:sldMk cId="1771734156" sldId="326"/>
            <ac:picMk id="1026" creationId="{06B1BA0E-569A-9645-9A7C-B513FF505C70}"/>
          </ac:picMkLst>
        </pc:picChg>
      </pc:sldChg>
    </pc:docChg>
  </pc:docChgLst>
  <pc:docChgLst>
    <pc:chgData name="Q Z" userId="0598117016cd6850" providerId="LiveId" clId="{3351F81B-803C-2C49-B9B7-94669ACAE3A8}"/>
    <pc:docChg chg="addSld modSld">
      <pc:chgData name="Q Z" userId="0598117016cd6850" providerId="LiveId" clId="{3351F81B-803C-2C49-B9B7-94669ACAE3A8}" dt="2020-09-03T09:04:41.933" v="55" actId="207"/>
      <pc:docMkLst>
        <pc:docMk/>
      </pc:docMkLst>
      <pc:sldChg chg="modSp">
        <pc:chgData name="Q Z" userId="0598117016cd6850" providerId="LiveId" clId="{3351F81B-803C-2C49-B9B7-94669ACAE3A8}" dt="2020-09-03T09:04:41.933" v="55" actId="207"/>
        <pc:sldMkLst>
          <pc:docMk/>
          <pc:sldMk cId="581332896" sldId="309"/>
        </pc:sldMkLst>
        <pc:spChg chg="mod">
          <ac:chgData name="Q Z" userId="0598117016cd6850" providerId="LiveId" clId="{3351F81B-803C-2C49-B9B7-94669ACAE3A8}" dt="2020-09-03T09:04:41.933" v="55" actId="207"/>
          <ac:spMkLst>
            <pc:docMk/>
            <pc:sldMk cId="581332896" sldId="309"/>
            <ac:spMk id="3" creationId="{1B15B996-5952-CA44-90B0-02ABAA4EAC6C}"/>
          </ac:spMkLst>
        </pc:spChg>
      </pc:sldChg>
      <pc:sldChg chg="addSp delSp modSp add">
        <pc:chgData name="Q Z" userId="0598117016cd6850" providerId="LiveId" clId="{3351F81B-803C-2C49-B9B7-94669ACAE3A8}" dt="2020-09-03T07:22:19.689" v="50" actId="1076"/>
        <pc:sldMkLst>
          <pc:docMk/>
          <pc:sldMk cId="2223405279" sldId="327"/>
        </pc:sldMkLst>
        <pc:spChg chg="mod">
          <ac:chgData name="Q Z" userId="0598117016cd6850" providerId="LiveId" clId="{3351F81B-803C-2C49-B9B7-94669ACAE3A8}" dt="2020-09-03T06:59:39.432" v="3"/>
          <ac:spMkLst>
            <pc:docMk/>
            <pc:sldMk cId="2223405279" sldId="327"/>
            <ac:spMk id="2" creationId="{1387362F-A24A-6342-BAAE-FACB800A3028}"/>
          </ac:spMkLst>
        </pc:spChg>
        <pc:spChg chg="mod">
          <ac:chgData name="Q Z" userId="0598117016cd6850" providerId="LiveId" clId="{3351F81B-803C-2C49-B9B7-94669ACAE3A8}" dt="2020-09-03T07:01:37.255" v="17" actId="14100"/>
          <ac:spMkLst>
            <pc:docMk/>
            <pc:sldMk cId="2223405279" sldId="327"/>
            <ac:spMk id="3" creationId="{09CB959C-A4EF-9742-8A17-1FEE29A4E276}"/>
          </ac:spMkLst>
        </pc:sp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6" creationId="{2CC0705B-C583-EB44-A6F0-3D7914EA4F67}"/>
          </ac:picMkLst>
        </pc:pic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8" creationId="{3C27A4E4-1D03-A64E-AD97-BCA56FBF8CD3}"/>
          </ac:picMkLst>
        </pc:picChg>
        <pc:picChg chg="add del mod">
          <ac:chgData name="Q Z" userId="0598117016cd6850" providerId="LiveId" clId="{3351F81B-803C-2C49-B9B7-94669ACAE3A8}" dt="2020-09-03T07:01:38.281" v="18"/>
          <ac:picMkLst>
            <pc:docMk/>
            <pc:sldMk cId="2223405279" sldId="327"/>
            <ac:picMk id="1030" creationId="{342F3586-D385-E742-A2C2-22F776B620DD}"/>
          </ac:picMkLst>
        </pc:picChg>
        <pc:picChg chg="add mod">
          <ac:chgData name="Q Z" userId="0598117016cd6850" providerId="LiveId" clId="{3351F81B-803C-2C49-B9B7-94669ACAE3A8}" dt="2020-09-03T07:22:19.689" v="50" actId="1076"/>
          <ac:picMkLst>
            <pc:docMk/>
            <pc:sldMk cId="2223405279" sldId="327"/>
            <ac:picMk id="1032" creationId="{51408161-DC70-BF41-B4E9-3A5ED79BA1B9}"/>
          </ac:picMkLst>
        </pc:picChg>
      </pc:sldChg>
      <pc:sldChg chg="addSp modSp add">
        <pc:chgData name="Q Z" userId="0598117016cd6850" providerId="LiveId" clId="{3351F81B-803C-2C49-B9B7-94669ACAE3A8}" dt="2020-09-03T07:04:16.074" v="38" actId="1076"/>
        <pc:sldMkLst>
          <pc:docMk/>
          <pc:sldMk cId="2711338742" sldId="328"/>
        </pc:sldMkLst>
        <pc:spChg chg="mod">
          <ac:chgData name="Q Z" userId="0598117016cd6850" providerId="LiveId" clId="{3351F81B-803C-2C49-B9B7-94669ACAE3A8}" dt="2020-09-03T07:03:29.915" v="31"/>
          <ac:spMkLst>
            <pc:docMk/>
            <pc:sldMk cId="2711338742" sldId="328"/>
            <ac:spMk id="2" creationId="{AC25ADB1-CF40-D540-82AD-CA29789D7DDA}"/>
          </ac:spMkLst>
        </pc:spChg>
        <pc:spChg chg="mod">
          <ac:chgData name="Q Z" userId="0598117016cd6850" providerId="LiveId" clId="{3351F81B-803C-2C49-B9B7-94669ACAE3A8}" dt="2020-09-03T07:02:22.768" v="26"/>
          <ac:spMkLst>
            <pc:docMk/>
            <pc:sldMk cId="2711338742" sldId="328"/>
            <ac:spMk id="3" creationId="{932B9BCA-7B9C-DF45-B6F8-04054E4A03F1}"/>
          </ac:spMkLst>
        </pc:spChg>
        <pc:picChg chg="add mod">
          <ac:chgData name="Q Z" userId="0598117016cd6850" providerId="LiveId" clId="{3351F81B-803C-2C49-B9B7-94669ACAE3A8}" dt="2020-09-03T07:04:16.074" v="38" actId="1076"/>
          <ac:picMkLst>
            <pc:docMk/>
            <pc:sldMk cId="2711338742" sldId="328"/>
            <ac:picMk id="4" creationId="{C25F8C83-F8D4-DD42-A362-8C519A77A271}"/>
          </ac:picMkLst>
        </pc:picChg>
      </pc:sldChg>
      <pc:sldChg chg="addSp delSp modSp add">
        <pc:chgData name="Q Z" userId="0598117016cd6850" providerId="LiveId" clId="{3351F81B-803C-2C49-B9B7-94669ACAE3A8}" dt="2020-09-03T07:05:16.381" v="42" actId="1076"/>
        <pc:sldMkLst>
          <pc:docMk/>
          <pc:sldMk cId="2580820078" sldId="329"/>
        </pc:sldMkLst>
        <pc:picChg chg="add mod">
          <ac:chgData name="Q Z" userId="0598117016cd6850" providerId="LiveId" clId="{3351F81B-803C-2C49-B9B7-94669ACAE3A8}" dt="2020-09-03T07:04:03.759" v="34"/>
          <ac:picMkLst>
            <pc:docMk/>
            <pc:sldMk cId="2580820078" sldId="329"/>
            <ac:picMk id="4" creationId="{23E38AF4-EE30-9748-8A9A-36C60CF5EA36}"/>
          </ac:picMkLst>
        </pc:picChg>
        <pc:picChg chg="add del mod">
          <ac:chgData name="Q Z" userId="0598117016cd6850" providerId="LiveId" clId="{3351F81B-803C-2C49-B9B7-94669ACAE3A8}" dt="2020-09-03T07:05:06.740" v="39" actId="1076"/>
          <ac:picMkLst>
            <pc:docMk/>
            <pc:sldMk cId="2580820078" sldId="329"/>
            <ac:picMk id="5" creationId="{E736130E-66FA-2E44-A00B-1FC5AD39B6DF}"/>
          </ac:picMkLst>
        </pc:picChg>
        <pc:picChg chg="add mod">
          <ac:chgData name="Q Z" userId="0598117016cd6850" providerId="LiveId" clId="{3351F81B-803C-2C49-B9B7-94669ACAE3A8}" dt="2020-09-03T07:05:16.381" v="42" actId="1076"/>
          <ac:picMkLst>
            <pc:docMk/>
            <pc:sldMk cId="2580820078" sldId="329"/>
            <ac:picMk id="2050" creationId="{885110A3-036A-974F-915C-551E62C9FA11}"/>
          </ac:picMkLst>
        </pc:picChg>
      </pc:sldChg>
      <pc:sldChg chg="addSp modSp add">
        <pc:chgData name="Q Z" userId="0598117016cd6850" providerId="LiveId" clId="{3351F81B-803C-2C49-B9B7-94669ACAE3A8}" dt="2020-09-03T07:23:27.125" v="54" actId="1076"/>
        <pc:sldMkLst>
          <pc:docMk/>
          <pc:sldMk cId="2355989735" sldId="330"/>
        </pc:sldMkLst>
        <pc:picChg chg="add mod">
          <ac:chgData name="Q Z" userId="0598117016cd6850" providerId="LiveId" clId="{3351F81B-803C-2C49-B9B7-94669ACAE3A8}" dt="2020-09-03T07:23:27.125" v="54" actId="1076"/>
          <ac:picMkLst>
            <pc:docMk/>
            <pc:sldMk cId="2355989735" sldId="330"/>
            <ac:picMk id="4098" creationId="{7CFFEB50-B1F5-4D46-8D41-1D790CF5C271}"/>
          </ac:picMkLst>
        </pc:picChg>
      </pc:sldChg>
      <pc:sldChg chg="modSp add">
        <pc:chgData name="Q Z" userId="0598117016cd6850" providerId="LiveId" clId="{3351F81B-803C-2C49-B9B7-94669ACAE3A8}" dt="2020-09-03T07:20:48.810" v="47" actId="20577"/>
        <pc:sldMkLst>
          <pc:docMk/>
          <pc:sldMk cId="3730086564" sldId="331"/>
        </pc:sldMkLst>
        <pc:spChg chg="mod">
          <ac:chgData name="Q Z" userId="0598117016cd6850" providerId="LiveId" clId="{3351F81B-803C-2C49-B9B7-94669ACAE3A8}" dt="2020-09-03T07:20:48.810" v="47" actId="20577"/>
          <ac:spMkLst>
            <pc:docMk/>
            <pc:sldMk cId="3730086564" sldId="331"/>
            <ac:spMk id="3" creationId="{52F30828-5CE0-BC4B-9D54-707C0B699C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524C-7966-684C-BDC9-CFD451BFAD4B}" type="datetimeFigureOut">
              <a:rPr lang="en-US" smtClean="0"/>
              <a:t>2/23/26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C42A-5AA1-B144-8688-E824ABDD9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IV, DV, controls, fixed-effects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2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DV is non-negative.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4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useful for GLMs because its non-linear relationship between IV and DV.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E557-38C9-5263-E8E2-F8B1342F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FB08-9AE0-CE4D-74C1-FBFF5BFDD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34A56-9383-0113-FE1D-05C419081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only half of data is treated, …</a:t>
            </a:r>
          </a:p>
          <a:p>
            <a:endParaRPr lang="en-US" dirty="0"/>
          </a:p>
          <a:p>
            <a:r>
              <a:rPr lang="en-US" dirty="0"/>
              <a:t>Because each participant can belong to either group with equal chance, unlike the observational data where the treatment status (e.g. gender)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F97A-4230-D5DC-4132-27F020E25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CV or many CVs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5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Scholars vs. participants who are not trained to evaluator papers.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famous books face initial rejections and are almost ignored at the beginning (hard to predict future success)</a:t>
            </a:r>
          </a:p>
          <a:p>
            <a:r>
              <a:rPr lang="en-US" dirty="0"/>
              <a:t>Majority of other songs receive little attention at all (unequal)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6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Pairwise difference in 8 worlds (not std.)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collect experimental data with survey!</a:t>
            </a:r>
          </a:p>
          <a:p>
            <a:endParaRPr lang="en-US" dirty="0"/>
          </a:p>
          <a:p>
            <a:r>
              <a:rPr lang="en-US" dirty="0"/>
              <a:t>The form of data collection is not primary consideration. The key is “does it involve randomization and treatment manipulation”.</a:t>
            </a:r>
          </a:p>
          <a:p>
            <a:endParaRPr lang="en-US" dirty="0"/>
          </a:p>
          <a:p>
            <a:r>
              <a:rPr lang="en-US" dirty="0"/>
              <a:t>The brevity study uses survey to collect experimental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in studying if AIGC increases engagement, year fixed-effects control for popularity of AI over different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4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Linguistic style is a confounder</a:t>
            </a:r>
          </a:p>
          <a:p>
            <a:r>
              <a:rPr lang="en-US" dirty="0"/>
              <a:t>Extraneous in grey</a:t>
            </a:r>
          </a:p>
          <a:p>
            <a:r>
              <a:rPr lang="en-US" dirty="0"/>
              <a:t>Fixed-effects in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8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comparing the GDP increase between USA and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26A4-FE10-832B-7189-06F0B36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B6862-FD17-06A1-A4A2-A38F30D57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16484-25DD-6E12-A350-FF465CC52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DBD43-8F19-D60D-3F53-45C9C798B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8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D290A-A962-36ED-D0B0-5323EC11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E4626-97FB-3A31-EACA-20715058F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35A69-E7F5-41DE-80DF-236C6BCBB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is a confounder, </a:t>
            </a:r>
          </a:p>
          <a:p>
            <a:r>
              <a:rPr lang="en-US" dirty="0"/>
              <a:t>Fixed-effects: year, ideology, gender</a:t>
            </a:r>
          </a:p>
          <a:p>
            <a:r>
              <a:rPr lang="en-US" sz="1200" dirty="0"/>
              <a:t>Personality is extraneous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64FC-E406-F5C6-6E5F-2C73868B3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3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Analogy: do you share good news of college admission on social media? What if you are admitted by </a:t>
            </a:r>
            <a:r>
              <a:rPr lang="en-US" dirty="0" err="1"/>
              <a:t>CityU</a:t>
            </a:r>
            <a:r>
              <a:rPr lang="en-US" dirty="0"/>
              <a:t> vs. Harvard?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C79BAC38-34E9-4242-BB0A-BE2DDD9404B1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F0BD-E983-D747-A8CF-D828D6BC397B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D53B-9D60-AB4F-90EE-829E25AB6707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7FB79824-1599-2D45-A02C-28CD09FD7E14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C929-4B2D-344A-9EF2-AB3A1E2C9CD2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A4374B65-6519-484E-9C47-1615B510C388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7E8-81BB-D44F-BCB5-3D37BB91F17C}" type="datetime1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1A99-7612-EB4B-AEAB-054269ECF55E}" type="datetime1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8C00-98BB-0A4C-9B7A-E0C9A0D6114B}" type="datetime1">
              <a:rPr lang="en-US" smtClean="0"/>
              <a:t>2/23/26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B20C-F5DC-D045-90B5-4CACA0C6E147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E27-42F5-B748-8D36-C704C35B5F61}" type="datetime1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0FB34C5D-9801-E548-9066-35D6B7BD067D}" type="datetime1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peng@cit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2" y="1413845"/>
            <a:ext cx="7746794" cy="1729289"/>
          </a:xfrm>
        </p:spPr>
        <p:txBody>
          <a:bodyPr>
            <a:normAutofit fontScale="90000"/>
          </a:bodyPr>
          <a:lstStyle/>
          <a:p>
            <a:r>
              <a:rPr lang="en-HK" sz="5300" dirty="0">
                <a:latin typeface="+mn-lt"/>
              </a:rPr>
              <a:t>SDSC 2005 - Introduction to Computational Social Science </a:t>
            </a:r>
            <a:br>
              <a:rPr lang="en-HK" sz="5300" dirty="0">
                <a:latin typeface="+mn-lt"/>
              </a:rPr>
            </a:br>
            <a:r>
              <a:rPr lang="en-HK" sz="5300" dirty="0">
                <a:latin typeface="+mn-lt"/>
              </a:rPr>
              <a:t>(Lecture 6)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230220"/>
            <a:ext cx="6858000" cy="2653748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haopeng@cityu.edu.hk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)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5296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EADE1-4E61-B87C-6E57-226D6213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FF6A-F6D0-9911-E215-CDB91D8B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5D64-87FC-2CDD-3ACD-777C8A08D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Q: </a:t>
            </a:r>
            <a:r>
              <a:rPr lang="en-US" sz="2400" u="sng" dirty="0"/>
              <a:t>Does brevity increase num of retweets on Twitter</a:t>
            </a:r>
            <a:r>
              <a:rPr lang="en-US" sz="2400" dirty="0"/>
              <a:t>?</a:t>
            </a:r>
          </a:p>
          <a:p>
            <a:pPr>
              <a:buFontTx/>
              <a:buChar char="-"/>
            </a:pPr>
            <a:r>
              <a:rPr lang="en-US" sz="2400" dirty="0"/>
              <a:t>Distinguish the following variables in this study:</a:t>
            </a:r>
          </a:p>
          <a:p>
            <a:pPr lvl="1">
              <a:buFontTx/>
              <a:buChar char="-"/>
            </a:pPr>
            <a:r>
              <a:rPr lang="en-US" sz="2000" dirty="0"/>
              <a:t>The number of tokens in a tweet</a:t>
            </a:r>
          </a:p>
          <a:p>
            <a:pPr lvl="1">
              <a:buFontTx/>
              <a:buChar char="-"/>
            </a:pPr>
            <a:r>
              <a:rPr lang="en-US" sz="2000" dirty="0"/>
              <a:t>The number of retweets</a:t>
            </a:r>
            <a:endParaRPr lang="en-US" sz="2000" dirty="0">
              <a:solidFill>
                <a:srgbClr val="0078B9"/>
              </a:solidFill>
            </a:endParaRP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Linguistic style (sentiment, emotion, readability score, </a:t>
            </a:r>
            <a:r>
              <a:rPr lang="en-US" sz="2000" dirty="0" err="1">
                <a:solidFill>
                  <a:srgbClr val="0078B9"/>
                </a:solidFill>
              </a:rPr>
              <a:t>etc</a:t>
            </a:r>
            <a:r>
              <a:rPr lang="en-US" sz="2000" dirty="0">
                <a:solidFill>
                  <a:srgbClr val="0078B9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The number of user’s followers (counted up to each post time)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Account age of user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Topics of content (sports, science, arts, etc.)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Gender, location of user</a:t>
            </a:r>
            <a:endParaRPr lang="en-US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endParaRPr lang="en-US" sz="2000" dirty="0"/>
          </a:p>
          <a:p>
            <a:pPr lvl="1">
              <a:buFontTx/>
              <a:buChar char="-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23D3E-4C47-DBA3-AC05-A0A0317B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6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BF78-4312-6775-A41C-123EADFFF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D883-A650-A669-DFCE-ACCEE16C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Interpreting model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8199-67C0-A5A3-1661-14934867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85758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Coefficient size, sign, statistical significance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How do we compare the effect size between two variables?</a:t>
            </a:r>
          </a:p>
          <a:p>
            <a:r>
              <a:rPr lang="en-US" sz="2400" dirty="0"/>
              <a:t>Example: “</a:t>
            </a:r>
            <a:r>
              <a:rPr lang="en-US" sz="2400" u="sng" dirty="0"/>
              <a:t>A one unit increase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78B9"/>
                </a:solidFill>
              </a:rPr>
              <a:t>account age</a:t>
            </a:r>
            <a:r>
              <a:rPr lang="en-US" sz="2400" dirty="0"/>
              <a:t> is associated with 1.5 more retweets (p &lt; 0.001), net of other variables.”</a:t>
            </a:r>
          </a:p>
          <a:p>
            <a:r>
              <a:rPr lang="en-US" sz="2400" dirty="0"/>
              <a:t>VS: “</a:t>
            </a:r>
            <a:r>
              <a:rPr lang="en-US" sz="2400" u="sng" dirty="0"/>
              <a:t>A one unit increase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78B9"/>
                </a:solidFill>
              </a:rPr>
              <a:t>follower count</a:t>
            </a:r>
            <a:r>
              <a:rPr lang="en-US" sz="2400" dirty="0"/>
              <a:t> is associated with 0.01 more retweets (p &lt; 0.001), controlling for other vars.”</a:t>
            </a:r>
          </a:p>
          <a:p>
            <a:r>
              <a:rPr lang="en-US" sz="2400" dirty="0">
                <a:solidFill>
                  <a:srgbClr val="0078B9"/>
                </a:solidFill>
              </a:rPr>
              <a:t>Variable standardization is the key if comparison is needed.</a:t>
            </a:r>
          </a:p>
          <a:p>
            <a:r>
              <a:rPr lang="en-US" sz="2400" dirty="0"/>
              <a:t>Interpretation after standardization: “A one SD increase in X is associated with </a:t>
            </a:r>
            <a:r>
              <a:rPr lang="el-GR" sz="2400" dirty="0"/>
              <a:t>β </a:t>
            </a:r>
            <a:r>
              <a:rPr lang="en-US" sz="2400" dirty="0"/>
              <a:t>(standardized coefficient) change in Y.”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C439B-BFAC-793D-2CF5-F17B53D9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34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3067-4F81-66BA-9062-844D2200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C8D-8FB0-83C5-2864-01895C13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65C86-6A19-7287-D03E-E5100392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Linearity:</a:t>
            </a:r>
          </a:p>
          <a:p>
            <a:pPr lvl="1"/>
            <a:r>
              <a:rPr lang="en-US" sz="2000" dirty="0"/>
              <a:t>The effect of X on Y may not be uniform across X values</a:t>
            </a:r>
          </a:p>
          <a:p>
            <a:pPr lvl="1"/>
            <a:r>
              <a:rPr lang="en-US" sz="2000" dirty="0"/>
              <a:t>The effect of X on Y may depend on a third variable Z</a:t>
            </a:r>
          </a:p>
          <a:p>
            <a:r>
              <a:rPr lang="en-US" sz="2400" dirty="0"/>
              <a:t>Independence (big problem with complex social data)</a:t>
            </a:r>
          </a:p>
          <a:p>
            <a:pPr lvl="1"/>
            <a:r>
              <a:rPr lang="en-US" sz="2000" dirty="0"/>
              <a:t>Many social variables are internally correlated</a:t>
            </a:r>
          </a:p>
          <a:p>
            <a:pPr lvl="1"/>
            <a:r>
              <a:rPr lang="en-US" sz="2000" dirty="0"/>
              <a:t>Examples?</a:t>
            </a:r>
          </a:p>
          <a:p>
            <a:r>
              <a:rPr lang="en-US" sz="2400" dirty="0"/>
              <a:t>Normality of dependent variable</a:t>
            </a:r>
          </a:p>
          <a:p>
            <a:pPr lvl="1"/>
            <a:r>
              <a:rPr lang="en-US" sz="2000" dirty="0"/>
              <a:t>Many social variables instead follow a power-law distribution</a:t>
            </a:r>
          </a:p>
          <a:p>
            <a:pPr lvl="1"/>
            <a:r>
              <a:rPr lang="en-US" sz="2000" dirty="0"/>
              <a:t>Examples?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A1B52-9564-E7EE-1773-A96C8454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B89C-B0B2-EDE7-5E33-AAAC17E67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38E5-8314-6AEA-993A-FE20E5459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109C-F36E-4AE5-AED6-3C8A973E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Q: </a:t>
            </a:r>
            <a:r>
              <a:rPr lang="en-US" sz="2400" u="sng" dirty="0"/>
              <a:t>Is gender linked to likelihood of self-promotion on Twitter</a:t>
            </a:r>
            <a:r>
              <a:rPr lang="en-US" sz="2400" dirty="0"/>
              <a:t>?</a:t>
            </a:r>
          </a:p>
          <a:p>
            <a:pPr>
              <a:buFontTx/>
              <a:buChar char="-"/>
            </a:pPr>
            <a:r>
              <a:rPr lang="en-US" sz="2400" dirty="0"/>
              <a:t>Distinguish the following variables in this study:</a:t>
            </a:r>
          </a:p>
          <a:p>
            <a:pPr lvl="1">
              <a:buFontTx/>
              <a:buChar char="-"/>
            </a:pPr>
            <a:r>
              <a:rPr lang="en-US" sz="2000" dirty="0"/>
              <a:t>Author gender inferred from first name</a:t>
            </a:r>
          </a:p>
          <a:p>
            <a:pPr lvl="1">
              <a:buFontTx/>
              <a:buChar char="-"/>
            </a:pPr>
            <a:r>
              <a:rPr lang="en-US" sz="2000" dirty="0"/>
              <a:t>The self-promotion status of each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Author productivity / citation impact / affiliation rank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Journal impact factor of the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Authorship position (first, last, middle)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Number of authors (team size)</a:t>
            </a:r>
            <a:endParaRPr lang="en-US" sz="2000" dirty="0">
              <a:solidFill>
                <a:schemeClr val="accent2"/>
              </a:solidFill>
            </a:endParaRP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Publication year of the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Research fields (biology, physics, psychology, CS, management, etc.)</a:t>
            </a:r>
            <a:endParaRPr lang="en-US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endParaRPr lang="en-US" sz="2000" dirty="0"/>
          </a:p>
          <a:p>
            <a:pPr lvl="1">
              <a:buFontTx/>
              <a:buChar char="-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9623-04A4-DDA5-DEB4-63EE759E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EA3D6C-5B81-6B70-AA2A-9AB8BFD49D45}"/>
              </a:ext>
            </a:extLst>
          </p:cNvPr>
          <p:cNvGrpSpPr/>
          <p:nvPr/>
        </p:nvGrpSpPr>
        <p:grpSpPr>
          <a:xfrm>
            <a:off x="706707" y="5384239"/>
            <a:ext cx="7772400" cy="663201"/>
            <a:chOff x="706707" y="5384239"/>
            <a:chExt cx="7772400" cy="663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9ED00-6EB2-FE86-A16A-AEDB5899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07" y="5384239"/>
              <a:ext cx="7772400" cy="66320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A4D052-EC8F-8CB5-5196-CA3773D522B3}"/>
                </a:ext>
              </a:extLst>
            </p:cNvPr>
            <p:cNvSpPr/>
            <p:nvPr/>
          </p:nvSpPr>
          <p:spPr>
            <a:xfrm>
              <a:off x="6032528" y="5394811"/>
              <a:ext cx="1816515" cy="165588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34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4D44-ED05-8D09-4C0A-8B198D5A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text with numbers&#10;&#10;AI-generated content may be incorrect.">
            <a:extLst>
              <a:ext uri="{FF2B5EF4-FFF2-40B4-BE49-F238E27FC236}">
                <a16:creationId xmlns:a16="http://schemas.microsoft.com/office/drawing/2014/main" id="{9A9123DA-0118-8C60-95D5-D200AEAF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89" y="2118091"/>
            <a:ext cx="5689600" cy="41783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7A4D3-2149-05D7-0E86-D6D3D9BB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20EF-0723-8C75-A3A4-BE9AEDF4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Q: Is gender linked to likelihood of self-promotion on Twitter?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AF43-CDF3-06FE-2A3C-6CFE79FF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4A906-383A-9AA9-B155-9DEA5BA42701}"/>
              </a:ext>
            </a:extLst>
          </p:cNvPr>
          <p:cNvSpPr/>
          <p:nvPr/>
        </p:nvSpPr>
        <p:spPr>
          <a:xfrm>
            <a:off x="1501755" y="2623477"/>
            <a:ext cx="5870668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78AD-0106-E9E8-D106-584F7068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46C7-FB74-03CE-6B43-8E87649B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34EC-8A62-C13E-B9BC-3660029C9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Addressing linearity issue:</a:t>
            </a:r>
          </a:p>
          <a:p>
            <a:pPr lvl="1"/>
            <a:r>
              <a:rPr lang="en-US" sz="2000" dirty="0"/>
              <a:t>Self-promotion tendency does not change linearly with productivity</a:t>
            </a:r>
          </a:p>
          <a:p>
            <a:pPr lvl="1"/>
            <a:r>
              <a:rPr lang="en-US" sz="2000" dirty="0"/>
              <a:t>Add polynomial term: X</a:t>
            </a:r>
            <a:r>
              <a:rPr lang="en-US" sz="2000" baseline="30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7D410-6ED3-50F3-4C52-CA7498C7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D1E5-542B-8106-4482-18F6D41C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98" y="3015876"/>
            <a:ext cx="4357141" cy="3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0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DE8F-CDDF-12C6-2CD4-AD4D0929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E124-17CD-2C47-D7B3-2DE693C7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D44E-9E72-C22D-8FD6-49462C67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polynomial term: X</a:t>
            </a:r>
            <a:r>
              <a:rPr lang="en-US" sz="2400" baseline="30000" dirty="0"/>
              <a:t>2</a:t>
            </a:r>
          </a:p>
          <a:p>
            <a:r>
              <a:rPr lang="en-US" sz="2400" dirty="0"/>
              <a:t>Refit the model on all data</a:t>
            </a:r>
            <a:endParaRPr lang="en-US" sz="2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DF4DE-E6A6-7166-C063-C631C966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F8E73-4B09-B5E4-9307-7534CE2C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7" y="2871556"/>
            <a:ext cx="7772400" cy="6632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42C6A5-E9BB-A140-F614-2300BCCA8E4C}"/>
              </a:ext>
            </a:extLst>
          </p:cNvPr>
          <p:cNvSpPr/>
          <p:nvPr/>
        </p:nvSpPr>
        <p:spPr>
          <a:xfrm>
            <a:off x="6000750" y="2842981"/>
            <a:ext cx="1838397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7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03609-F493-DC54-A013-A5BA66D4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text with numbers&#10;&#10;AI-generated content may be incorrect.">
            <a:extLst>
              <a:ext uri="{FF2B5EF4-FFF2-40B4-BE49-F238E27FC236}">
                <a16:creationId xmlns:a16="http://schemas.microsoft.com/office/drawing/2014/main" id="{C02F47FD-0DB8-42CD-96EE-B0F4C566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3" y="1957388"/>
            <a:ext cx="6052761" cy="43513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A131C-88CF-1CB4-D20C-11A35844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3C48-A6EE-3D25-A1AE-2C5C7AD1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390886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polynomial term: X</a:t>
            </a:r>
            <a:r>
              <a:rPr lang="en-US" sz="2400" baseline="30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9779-4666-9905-FF4B-81A0F103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7AE60-C3F4-3499-0D41-FE212458B757}"/>
              </a:ext>
            </a:extLst>
          </p:cNvPr>
          <p:cNvSpPr/>
          <p:nvPr/>
        </p:nvSpPr>
        <p:spPr>
          <a:xfrm>
            <a:off x="1116968" y="3714750"/>
            <a:ext cx="6080996" cy="418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F63A5-0650-6589-6B82-C2C030043F29}"/>
              </a:ext>
            </a:extLst>
          </p:cNvPr>
          <p:cNvGrpSpPr/>
          <p:nvPr/>
        </p:nvGrpSpPr>
        <p:grpSpPr>
          <a:xfrm>
            <a:off x="7299109" y="2680819"/>
            <a:ext cx="1787741" cy="1243084"/>
            <a:chOff x="6671976" y="744722"/>
            <a:chExt cx="1787741" cy="124308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98348E-F99A-E917-9020-C8C64B7CE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785" y="1623344"/>
              <a:ext cx="297542" cy="3644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0D7D0-B439-233C-4783-25EF06F5B053}"/>
                </a:ext>
              </a:extLst>
            </p:cNvPr>
            <p:cNvSpPr txBox="1"/>
            <p:nvPr/>
          </p:nvSpPr>
          <p:spPr>
            <a:xfrm>
              <a:off x="6671976" y="744722"/>
              <a:ext cx="1787741" cy="8309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shape of fitted curve?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37AB6-A7EA-BB93-EA1D-3D1DA5A7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9E16-62D3-9AD3-14AB-5EE61CD0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F6AC-9A54-FA4A-7D3D-87CFDDD6B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492553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Addressing linearity issue:</a:t>
            </a:r>
          </a:p>
          <a:p>
            <a:pPr lvl="1"/>
            <a:r>
              <a:rPr lang="en-US" sz="2000" dirty="0"/>
              <a:t>The gender gap may change as a function of </a:t>
            </a:r>
            <a:r>
              <a:rPr lang="en-US" sz="2000" u="sng" dirty="0"/>
              <a:t>journal impact factor</a:t>
            </a:r>
          </a:p>
          <a:p>
            <a:pPr lvl="1"/>
            <a:r>
              <a:rPr lang="en-US" sz="2000" dirty="0"/>
              <a:t>Add an interaction term: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9C167-9D03-7D0A-7460-31D4FBD2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B6E78-F4DC-2939-03F4-E1849FB4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446277"/>
            <a:ext cx="7772400" cy="7952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655C9-AFB0-D289-5514-66FB6C93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89157"/>
            <a:ext cx="3652603" cy="29981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BFD5B2-B66B-8722-C55B-ED21BF6313A9}"/>
              </a:ext>
            </a:extLst>
          </p:cNvPr>
          <p:cNvSpPr/>
          <p:nvPr/>
        </p:nvSpPr>
        <p:spPr>
          <a:xfrm>
            <a:off x="3342110" y="5446277"/>
            <a:ext cx="1787830" cy="364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12349A-8198-2008-066C-5C824BD2AF56}"/>
              </a:ext>
            </a:extLst>
          </p:cNvPr>
          <p:cNvSpPr txBox="1"/>
          <p:nvPr/>
        </p:nvSpPr>
        <p:spPr>
          <a:xfrm>
            <a:off x="503954" y="1495891"/>
            <a:ext cx="84607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DV: self-promotion of the paper by the author</a:t>
            </a:r>
          </a:p>
          <a:p>
            <a:pPr>
              <a:buSzPct val="100000"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  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women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(women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・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JIF)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i="1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>
              <a:buSzPct val="100000"/>
            </a:pPr>
            <a:endParaRPr lang="en-US" altLang="zh-CN" sz="2400" baseline="-25000" dirty="0">
              <a:latin typeface="LMSans1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How do we interpret β</a:t>
            </a:r>
            <a:r>
              <a:rPr lang="en-US" altLang="zh-CN" sz="2400" baseline="-25000" dirty="0">
                <a:latin typeface="LMSans10"/>
              </a:rPr>
              <a:t>3</a:t>
            </a:r>
            <a:r>
              <a:rPr lang="en-US" altLang="zh-CN" sz="2400" dirty="0">
                <a:latin typeface="LMSans10"/>
              </a:rPr>
              <a:t>?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LMSans10"/>
              </a:rPr>
              <a:t>Equation for men: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i="1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Equation for women: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(β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) JIF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dirty="0">
              <a:latin typeface="LMSans1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Gender gap: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Delta Y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Gender gap without interaction: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Delta Y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</a:t>
            </a:r>
            <a:r>
              <a:rPr lang="en-US" altLang="zh-CN" sz="2400" dirty="0">
                <a:latin typeface="LMSans10"/>
              </a:rPr>
              <a:t>, which is fixed.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>
              <a:buSzPct val="100000"/>
            </a:pPr>
            <a:endParaRPr lang="en-US" altLang="zh-CN" sz="2400" dirty="0">
              <a:latin typeface="LMSans1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8B9"/>
                </a:solidFill>
                <a:latin typeface="LMSans10"/>
              </a:rPr>
              <a:t>Now the gap in self-promotion changes as a function of JIF.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78B9"/>
              </a:solidFill>
              <a:latin typeface="LMSans1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12C593-3D2E-9941-3E1B-53B1C61C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Interaction term interpretation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D59DDB-E48B-C93B-7402-3DA25BA88F4A}"/>
              </a:ext>
            </a:extLst>
          </p:cNvPr>
          <p:cNvGrpSpPr/>
          <p:nvPr/>
        </p:nvGrpSpPr>
        <p:grpSpPr>
          <a:xfrm>
            <a:off x="6643401" y="2295525"/>
            <a:ext cx="2217914" cy="793273"/>
            <a:chOff x="6652926" y="933450"/>
            <a:chExt cx="2217914" cy="793273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517C9A-238E-0771-47BD-60EF8239BA86}"/>
                </a:ext>
              </a:extLst>
            </p:cNvPr>
            <p:cNvCxnSpPr>
              <a:cxnSpLocks/>
            </p:cNvCxnSpPr>
            <p:nvPr/>
          </p:nvCxnSpPr>
          <p:spPr>
            <a:xfrm>
              <a:off x="6886575" y="933450"/>
              <a:ext cx="390525" cy="331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AB603C-5AF1-A000-9349-7130462A225A}"/>
                </a:ext>
              </a:extLst>
            </p:cNvPr>
            <p:cNvSpPr txBox="1"/>
            <p:nvPr/>
          </p:nvSpPr>
          <p:spPr>
            <a:xfrm>
              <a:off x="6652926" y="1265058"/>
              <a:ext cx="2217914" cy="46166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What’s inside X?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3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3BA-AE12-3F45-86DC-CA082AD8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0828-5CE0-BC4B-9D54-707C0B69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Observational study design</a:t>
            </a:r>
            <a:endParaRPr lang="en-US" sz="2600" dirty="0">
              <a:solidFill>
                <a:srgbClr val="0078B9"/>
              </a:solidFill>
            </a:endParaRP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Generalized linear models</a:t>
            </a:r>
            <a:endParaRPr lang="en-US" sz="2800" dirty="0"/>
          </a:p>
          <a:p>
            <a:r>
              <a:rPr lang="en-US" dirty="0"/>
              <a:t>Experimental study design</a:t>
            </a:r>
          </a:p>
          <a:p>
            <a:pPr lvl="1"/>
            <a:r>
              <a:rPr lang="en-US" dirty="0"/>
              <a:t>Lab experiment</a:t>
            </a:r>
          </a:p>
          <a:p>
            <a:pPr lvl="1"/>
            <a:r>
              <a:rPr lang="en-US" dirty="0"/>
              <a:t>Field experiment</a:t>
            </a:r>
          </a:p>
          <a:p>
            <a:pPr lvl="1"/>
            <a:r>
              <a:rPr lang="en-US" dirty="0"/>
              <a:t>Digital experiment</a:t>
            </a:r>
          </a:p>
          <a:p>
            <a:r>
              <a:rPr lang="en-US" dirty="0"/>
              <a:t>Case studies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FE41-E95E-7938-30B6-42F6F09B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08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C806-426C-213E-386B-59DC6139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1CD7-BB4F-58B4-7253-1ED3FB2E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9B91C-1BBD-2B18-28C4-3D1A54A1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Multicollinearity: some control variables are correlated</a:t>
            </a:r>
          </a:p>
          <a:p>
            <a:pPr lvl="1"/>
            <a:r>
              <a:rPr lang="en-US" sz="2000" dirty="0"/>
              <a:t>team size vs. team diversity (DV = team performance)</a:t>
            </a:r>
          </a:p>
          <a:p>
            <a:pPr lvl="1"/>
            <a:r>
              <a:rPr lang="en-US" sz="2000" dirty="0"/>
              <a:t>author productivity vs. citation count (DV = paper acceptance)</a:t>
            </a:r>
          </a:p>
          <a:p>
            <a:pPr lvl="1"/>
            <a:r>
              <a:rPr lang="en-US" sz="2000" dirty="0"/>
              <a:t>num of followers vs. prior num of posts (DV = engagement of post)</a:t>
            </a:r>
          </a:p>
          <a:p>
            <a:pPr lvl="1"/>
            <a:endParaRPr lang="en-US" sz="2000" dirty="0"/>
          </a:p>
          <a:p>
            <a:r>
              <a:rPr lang="en-US" sz="2400" dirty="0"/>
              <a:t>VIF test</a:t>
            </a:r>
          </a:p>
          <a:p>
            <a:pPr lvl="1"/>
            <a:r>
              <a:rPr lang="en-US" sz="2000" dirty="0"/>
              <a:t>Drop variables whose VIF &gt; 5 or 10</a:t>
            </a:r>
          </a:p>
          <a:p>
            <a:pPr lvl="1"/>
            <a:r>
              <a:rPr lang="en-US" sz="2000" dirty="0"/>
              <a:t>or transform variable (log, z-score, etc.), or use PCA</a:t>
            </a:r>
          </a:p>
          <a:p>
            <a:pPr lvl="1"/>
            <a:r>
              <a:rPr lang="en-US" sz="2000" dirty="0"/>
              <a:t>Refit model with the updated regression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9F80C-5244-E121-B1B8-2B5F63FD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F58E-F8EB-22AE-DE8D-3FDBF58D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4236-1399-B60E-06EE-B37C6264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6C49-0C44-2CE3-4559-96D2D093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70756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When the normality assumption may be violated:</a:t>
            </a:r>
          </a:p>
          <a:p>
            <a:pPr lvl="1"/>
            <a:r>
              <a:rPr lang="en-US" dirty="0"/>
              <a:t>Transforming response variable (log, percentile, etc.)</a:t>
            </a:r>
          </a:p>
          <a:p>
            <a:pPr lvl="1"/>
            <a:r>
              <a:rPr lang="en-US" dirty="0"/>
              <a:t>Re-assessing normality</a:t>
            </a:r>
          </a:p>
          <a:p>
            <a:pPr lvl="1"/>
            <a:r>
              <a:rPr lang="en-US" dirty="0"/>
              <a:t>Consider generalized linear models (GLMs) that use a more appropriate distribution of the response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3EE2D-2BDF-6B0E-F101-CFC76DC4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5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D86DF-E0DE-52A1-2BF4-27056058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F219-97AF-BB0C-3AE5-4EE4F80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Variable t</a:t>
            </a:r>
            <a:r>
              <a:rPr lang="en-US" b="0" dirty="0">
                <a:effectLst/>
              </a:rPr>
              <a:t>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673A-3EAB-353E-6EE0-B4F668BB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164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Log, standardization, square root are very common choices.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log num of followers</a:t>
            </a:r>
          </a:p>
          <a:p>
            <a:pPr lvl="1"/>
            <a:r>
              <a:rPr lang="en-US" dirty="0"/>
              <a:t>log citation count of a paper /an author</a:t>
            </a:r>
          </a:p>
          <a:p>
            <a:pPr lvl="1"/>
            <a:r>
              <a:rPr lang="en-US" dirty="0"/>
              <a:t>log applied amount in funding application</a:t>
            </a:r>
          </a:p>
          <a:p>
            <a:r>
              <a:rPr lang="en-US" sz="2400" dirty="0"/>
              <a:t>Transformations do not necessarily yield normal distributions, must still perform normality tests to see if it was successful.</a:t>
            </a:r>
          </a:p>
          <a:p>
            <a:r>
              <a:rPr lang="en-US" sz="2400" dirty="0"/>
              <a:t>Interpretation of change on transformed values is difficult. Need to be able to interpret values on their original scale.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4EF2-E563-CF8C-6DDE-16E84C1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1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CBAB-C18B-F7C3-C630-91CE4ADBE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5871-2853-B884-FFC8-D5511F49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Generalized linear models (</a:t>
            </a:r>
            <a:r>
              <a:rPr lang="en-US" b="0" dirty="0">
                <a:effectLst/>
              </a:rPr>
              <a:t>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96A2-6407-1B1B-98C1-E4562EAD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GLMs extend the concepts of traditional linear regression to model various types of response variables that do not adhere to normal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75C3B-5BE3-3F37-80E0-3D25C4D7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1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A5C9-D39A-6986-A85A-26F7FB26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2C78-2100-C11A-8699-E9520900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Generalized linear models (</a:t>
            </a:r>
            <a:r>
              <a:rPr lang="en-US" b="0" dirty="0">
                <a:effectLst/>
              </a:rPr>
              <a:t>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FE04-DE5C-DA3A-E6B2-4D1B21A3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6202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Right-skewed distributions:</a:t>
            </a:r>
          </a:p>
          <a:p>
            <a:r>
              <a:rPr lang="en-US" dirty="0">
                <a:solidFill>
                  <a:srgbClr val="C00000"/>
                </a:solidFill>
              </a:rPr>
              <a:t>Example of variables that follow this pattern?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C39D-2A98-59E9-F055-762DD38F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FCC1D-D23F-DCF1-E1AF-F448682E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29" y="2854141"/>
            <a:ext cx="4177521" cy="350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8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266D-5957-F04C-BBA7-0B45CAAC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8C46-5FE5-0AF4-C4FC-97EF0002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Common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957A-9CA5-B53F-35A1-1DD3B2BA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dirty="0"/>
              <a:t>Logistic regression (last lecture)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Poisson regression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Negative binomial regression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R Packages: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</a:t>
            </a:r>
            <a:r>
              <a:rPr lang="en-US" sz="2400" dirty="0"/>
              <a:t>(y ~ x1 + x2 + x3, family = binomial(link = "logit"))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</a:t>
            </a:r>
            <a:r>
              <a:rPr lang="en-US" sz="2400" dirty="0"/>
              <a:t>(y ~ x1 + x2 + x3, family = </a:t>
            </a:r>
            <a:r>
              <a:rPr lang="en-US" sz="2400" dirty="0" err="1"/>
              <a:t>poisson</a:t>
            </a:r>
            <a:r>
              <a:rPr lang="en-US" sz="2400" dirty="0"/>
              <a:t>(link = "log"))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glm.nb</a:t>
            </a:r>
            <a:r>
              <a:rPr lang="en-US" sz="2400" dirty="0"/>
              <a:t>(y ~ x1 + x2 + x3, data = 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1294-44FC-94D9-0EC9-3481C8FD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4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7EAF-C015-1E38-3BB2-A7F7EAD4F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2ED1-C57E-5F27-33ED-2A2041F1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C44-6B3A-28B0-36C9-1047697F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95439"/>
            <a:ext cx="7886700" cy="4665662"/>
          </a:xfrm>
        </p:spPr>
        <p:txBody>
          <a:bodyPr>
            <a:normAutofit/>
          </a:bodyPr>
          <a:lstStyle/>
          <a:p>
            <a:r>
              <a:rPr lang="en-US" sz="2400" dirty="0"/>
              <a:t>Used to model / predict </a:t>
            </a:r>
            <a:r>
              <a:rPr lang="en-US" sz="2400" dirty="0">
                <a:solidFill>
                  <a:srgbClr val="0078B9"/>
                </a:solidFill>
              </a:rPr>
              <a:t>binary dependent variable</a:t>
            </a:r>
            <a:r>
              <a:rPr lang="en-US" sz="2400" dirty="0"/>
              <a:t>.</a:t>
            </a:r>
          </a:p>
          <a:p>
            <a:r>
              <a:rPr lang="en-US" sz="2400" u="sng" dirty="0"/>
              <a:t>In predictive analysis</a:t>
            </a:r>
            <a:r>
              <a:rPr lang="en-US" sz="2400" dirty="0"/>
              <a:t>, we can use logit to build a classifier</a:t>
            </a:r>
          </a:p>
          <a:p>
            <a:pPr lvl="1"/>
            <a:r>
              <a:rPr lang="en-US" sz="2000" dirty="0"/>
              <a:t>The focus is on AUC-ROC, PR, </a:t>
            </a:r>
            <a:r>
              <a:rPr lang="en-US" sz="2000" u="sng" dirty="0"/>
              <a:t>train/test, cross validation</a:t>
            </a:r>
            <a:r>
              <a:rPr lang="en-US" sz="2000" dirty="0"/>
              <a:t>, etc.</a:t>
            </a:r>
          </a:p>
          <a:p>
            <a:r>
              <a:rPr lang="en-US" sz="2400" u="sng" dirty="0"/>
              <a:t>In descriptive analysis</a:t>
            </a:r>
            <a:r>
              <a:rPr lang="en-US" sz="2400" dirty="0"/>
              <a:t>, we use the logit to test the statistical correlation between IV and DV, with controls.</a:t>
            </a:r>
          </a:p>
          <a:p>
            <a:pPr lvl="1"/>
            <a:r>
              <a:rPr lang="en-US" sz="2000" u="sng" dirty="0"/>
              <a:t>We often fit a model to all data points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Researchers care less about prediction accuracy.</a:t>
            </a:r>
          </a:p>
          <a:p>
            <a:pPr lvl="1"/>
            <a:r>
              <a:rPr lang="en-US" sz="2000" dirty="0"/>
              <a:t>The goal is to test robustness of correlation and p-values.</a:t>
            </a:r>
          </a:p>
          <a:p>
            <a:r>
              <a:rPr lang="en-US" sz="2400" b="1" dirty="0">
                <a:solidFill>
                  <a:srgbClr val="0078B9"/>
                </a:solidFill>
              </a:rPr>
              <a:t>For example (categorize it?):</a:t>
            </a:r>
          </a:p>
          <a:p>
            <a:pPr lvl="1"/>
            <a:r>
              <a:rPr lang="en-US" sz="2000" dirty="0"/>
              <a:t>Predicting credit card application approval / car brands</a:t>
            </a:r>
          </a:p>
          <a:p>
            <a:pPr lvl="1"/>
            <a:r>
              <a:rPr lang="en-US" sz="2000" dirty="0"/>
              <a:t>Assessing if attendance (IV) is correlated with getting A (DV).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C63F7-09E6-5722-A07E-7CF57D1F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0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5165-B8AA-2272-FAA5-38371AC4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D82B-D9B9-84FB-5BAC-53ED127F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Real-world studies with logit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56EA6-B2CC-7F9E-CDB8-378E66E2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6B53A32-8614-39AF-4C93-9DACA77B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62" y="2606728"/>
            <a:ext cx="7772400" cy="14167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0C836E9-EF1C-A424-7927-A8646392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7" y="4463875"/>
            <a:ext cx="7772400" cy="12779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377F3A-F80A-6726-63B7-0035CDEED56C}"/>
              </a:ext>
            </a:extLst>
          </p:cNvPr>
          <p:cNvSpPr txBox="1"/>
          <p:nvPr/>
        </p:nvSpPr>
        <p:spPr>
          <a:xfrm>
            <a:off x="997469" y="1383340"/>
            <a:ext cx="8002151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Is use of hype words (IV) associated with acceptance (DV)?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Is gender (IV) linked with presence of hype language (DV)?</a:t>
            </a:r>
          </a:p>
        </p:txBody>
      </p:sp>
    </p:spTree>
    <p:extLst>
      <p:ext uri="{BB962C8B-B14F-4D97-AF65-F5344CB8AC3E}">
        <p14:creationId xmlns:p14="http://schemas.microsoft.com/office/powerpoint/2010/main" val="232967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A579-A35D-5485-5187-C0AC2867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76A8-CF69-D8DC-F532-7CEDB955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-13217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Is hype linked with funding 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FF815-DC2E-F2C4-AFFF-9028A47A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D2D659A0-C3E9-E0B6-11CD-18E0AE08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36" y="806185"/>
            <a:ext cx="5761296" cy="5722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71F8F5-7259-83F3-E3A3-00D0DC001372}"/>
              </a:ext>
            </a:extLst>
          </p:cNvPr>
          <p:cNvSpPr/>
          <p:nvPr/>
        </p:nvSpPr>
        <p:spPr>
          <a:xfrm>
            <a:off x="978744" y="1147667"/>
            <a:ext cx="5870668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60151-B746-AB49-80E2-A30EB149B1B8}"/>
              </a:ext>
            </a:extLst>
          </p:cNvPr>
          <p:cNvSpPr txBox="1"/>
          <p:nvPr/>
        </p:nvSpPr>
        <p:spPr>
          <a:xfrm>
            <a:off x="6818932" y="3265342"/>
            <a:ext cx="2228454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sequential models help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robustness.</a:t>
            </a:r>
          </a:p>
        </p:txBody>
      </p:sp>
    </p:spTree>
    <p:extLst>
      <p:ext uri="{BB962C8B-B14F-4D97-AF65-F5344CB8AC3E}">
        <p14:creationId xmlns:p14="http://schemas.microsoft.com/office/powerpoint/2010/main" val="34574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794B-F439-F70F-4F96-E20D9BC5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A8D8-CC82-7D38-9CB4-74D7453C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What if DV is not binary?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A5C5-216E-B05C-3DA4-6591F713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DC98C-4535-07A1-9C25-00680B5EDAD5}"/>
              </a:ext>
            </a:extLst>
          </p:cNvPr>
          <p:cNvSpPr txBox="1"/>
          <p:nvPr/>
        </p:nvSpPr>
        <p:spPr>
          <a:xfrm>
            <a:off x="706707" y="1503260"/>
            <a:ext cx="8292913" cy="364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Let’s slightly change the </a:t>
            </a: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research question in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previous paper: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- Is gender or age (IV) linked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num. of hype words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 used (DV)?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- Now, the DV is not binary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anose="00000500000000000000" pitchFamily="50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DV = total count of hype words in each paper’s abstract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Can we use linear regression instead?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What’s the range / distribution of this DV?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Can the DV be a negative value? Can it be a non-integer?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A92D-DDA9-4296-90C7-AB9F3DC4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F3CE-33C8-FE68-7FF8-F46A3574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ED27-5182-7965-7344-338B6CCF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87489"/>
            <a:ext cx="78867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this lecture, you will be able to:</a:t>
            </a:r>
          </a:p>
          <a:p>
            <a:r>
              <a:rPr lang="en-US" sz="2400" dirty="0"/>
              <a:t>Explain why research design is the key to any CSS project</a:t>
            </a:r>
          </a:p>
          <a:p>
            <a:r>
              <a:rPr lang="en-US" sz="2400" dirty="0"/>
              <a:t>Distinguish observational vs. experimental study designs and understand their trade-offs in big digital data</a:t>
            </a:r>
          </a:p>
          <a:p>
            <a:r>
              <a:rPr lang="en-US" sz="2400" dirty="0"/>
              <a:t>Interpret &amp; critique regression models for CSS questions</a:t>
            </a:r>
          </a:p>
          <a:p>
            <a:r>
              <a:rPr lang="en-US" sz="2400" dirty="0"/>
              <a:t>Design basic digital experiments (including A/B tests and “zero-variable-cost” studies)</a:t>
            </a:r>
          </a:p>
          <a:p>
            <a:r>
              <a:rPr lang="en-US" sz="2400" dirty="0"/>
              <a:t>Recognize pitfalls and ethical issues in CSS research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9FA3-525C-7416-51C6-2FE1589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38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571E-1D3D-1A3C-BA50-BB532259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EB9B-47E5-C7A3-C899-76C8E48E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CFF8-6C62-19E0-42A5-9C2401C1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6297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Used to model the count data where lower values of a variable have a higher frequency.</a:t>
            </a:r>
          </a:p>
          <a:p>
            <a:r>
              <a:rPr lang="en-US" sz="2400" dirty="0"/>
              <a:t>Often used to describe the occurrence of events:</a:t>
            </a:r>
          </a:p>
          <a:p>
            <a:pPr lvl="1"/>
            <a:r>
              <a:rPr lang="en-US" sz="2000" dirty="0"/>
              <a:t>Number of protests, murders</a:t>
            </a:r>
          </a:p>
          <a:p>
            <a:pPr lvl="1"/>
            <a:r>
              <a:rPr lang="en-US" sz="2000" dirty="0"/>
              <a:t>Number of successes, failures</a:t>
            </a:r>
          </a:p>
          <a:p>
            <a:pPr lvl="1"/>
            <a:r>
              <a:rPr lang="en-US" sz="2000" dirty="0"/>
              <a:t>Number of goals scored in the World Cup</a:t>
            </a:r>
          </a:p>
          <a:p>
            <a:r>
              <a:rPr lang="en-US" sz="2400" dirty="0"/>
              <a:t>In Poisson regression models, one of the major assumptions is that the mean and variance of the outcome variable are equal.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7222C-1C25-BBD1-5540-2F8C6862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53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8996-0619-9E75-D067-35FB6D25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FE7B-98DD-E00D-8E1F-FBB73B8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1E2E-E9CA-7244-81A3-77608BEC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9D4A8-812B-0B1F-BB50-2E691962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629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Predicting these DVs:</a:t>
            </a:r>
          </a:p>
          <a:p>
            <a:r>
              <a:rPr lang="en-US" sz="2400" dirty="0"/>
              <a:t>Number of hype words used</a:t>
            </a:r>
          </a:p>
          <a:p>
            <a:r>
              <a:rPr lang="en-US" sz="2400" dirty="0"/>
              <a:t>Number of class attendance / protests</a:t>
            </a:r>
          </a:p>
          <a:p>
            <a:r>
              <a:rPr lang="en-US" sz="2400" dirty="0"/>
              <a:t>Number of votes / comments of posts</a:t>
            </a:r>
          </a:p>
          <a:p>
            <a:r>
              <a:rPr lang="en-US" sz="2400" dirty="0"/>
              <a:t>Number of paper’s citation count</a:t>
            </a:r>
          </a:p>
          <a:p>
            <a:r>
              <a:rPr lang="en-US" sz="2400" dirty="0"/>
              <a:t>Number of paper’s news coverage</a:t>
            </a:r>
          </a:p>
          <a:p>
            <a:r>
              <a:rPr lang="en-US" sz="2400" dirty="0"/>
              <a:t>Number of </a:t>
            </a:r>
            <a:r>
              <a:rPr lang="en-US" sz="2400" dirty="0" err="1"/>
              <a:t>Github</a:t>
            </a:r>
            <a:r>
              <a:rPr lang="en-US" sz="2400" dirty="0"/>
              <a:t> repo’s stars</a:t>
            </a:r>
          </a:p>
          <a:p>
            <a:r>
              <a:rPr lang="en-US" sz="2400" dirty="0"/>
              <a:t>Number of endorsement on LinkedIn</a:t>
            </a:r>
          </a:p>
          <a:p>
            <a:r>
              <a:rPr lang="en-US" sz="2400" dirty="0"/>
              <a:t>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96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89629-8A6D-C5CB-3D0C-D5ED27A9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F5F4-8651-DB65-9788-FD5A36AF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DEB4-935E-1AC0-D586-46A6D8FA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02057DC3-EC92-B789-C4A9-1246C7C4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7" y="1501654"/>
            <a:ext cx="4964408" cy="485469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4D952-A5F3-1ACC-7B76-1F13DD97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880" y="1753333"/>
            <a:ext cx="302749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DV = Num of state-level police killings of Blacks</a:t>
            </a:r>
          </a:p>
          <a:p>
            <a:r>
              <a:rPr lang="en-US" sz="2000" dirty="0"/>
              <a:t>IVs are word frequencies of LIWC categories</a:t>
            </a:r>
          </a:p>
          <a:p>
            <a:r>
              <a:rPr lang="en-US" sz="2000" dirty="0"/>
              <a:t>Negative emo words are positively linked with PK</a:t>
            </a:r>
          </a:p>
          <a:p>
            <a:r>
              <a:rPr lang="en-US" sz="2000" dirty="0">
                <a:solidFill>
                  <a:srgbClr val="0078B9"/>
                </a:solidFill>
              </a:rPr>
              <a:t>Social orientation words are negatively associated with police killings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F98F-F87E-8D2F-52EF-25972E436B81}"/>
              </a:ext>
            </a:extLst>
          </p:cNvPr>
          <p:cNvSpPr/>
          <p:nvPr/>
        </p:nvSpPr>
        <p:spPr>
          <a:xfrm>
            <a:off x="730308" y="5636137"/>
            <a:ext cx="4940808" cy="751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99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48BE-4BE0-F5F3-2BA4-3CB7B777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BDF8-4B3A-89EF-9A52-55730C1B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Negative binomial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9F18B-86C3-9246-FB56-28C971654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Like the Poisson model, the NB regression can be used to model count data (integers) where the dependent variable is over dispersed (with many small values).</a:t>
            </a:r>
          </a:p>
          <a:p>
            <a:r>
              <a:rPr lang="en-US" sz="2400" dirty="0"/>
              <a:t>However, the NB model can be used when the variance is substantially higher than the mean.</a:t>
            </a:r>
          </a:p>
          <a:p>
            <a:pPr lvl="1"/>
            <a:r>
              <a:rPr lang="en-US" sz="2000" dirty="0"/>
              <a:t>E.g., if the DV has many many zeros.</a:t>
            </a:r>
          </a:p>
          <a:p>
            <a:r>
              <a:rPr lang="en-US" sz="2400" dirty="0"/>
              <a:t>The NBR is similar to the Poisson model, but incorporates an additional term to account for the excess variance.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6385-B3B8-1136-C74F-AF54D25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88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375D-D0B3-9D78-1C03-65DF6697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31423538-2020-4945-BD22-BB593805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78" y="926249"/>
            <a:ext cx="449580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7A5C9-F051-5021-60E1-E92574C1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7" y="232470"/>
            <a:ext cx="7886700" cy="1325563"/>
          </a:xfrm>
        </p:spPr>
        <p:txBody>
          <a:bodyPr/>
          <a:lstStyle/>
          <a:p>
            <a:r>
              <a:rPr lang="en-US" b="0" dirty="0"/>
              <a:t>NB example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40ED-9D97-0845-0BCF-AA19708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1BF41-D8BD-16AF-C578-31B00A9F3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47" y="1892167"/>
            <a:ext cx="32546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 = protest volume</a:t>
            </a:r>
          </a:p>
          <a:p>
            <a:r>
              <a:rPr lang="en-US" sz="2400" dirty="0"/>
              <a:t>DV is over dispersed</a:t>
            </a:r>
          </a:p>
          <a:p>
            <a:r>
              <a:rPr lang="en-US" sz="2400" dirty="0"/>
              <a:t>NB is a better choice than Poisson model.</a:t>
            </a:r>
          </a:p>
          <a:p>
            <a:r>
              <a:rPr lang="en-US" sz="2400" dirty="0">
                <a:solidFill>
                  <a:srgbClr val="0078B9"/>
                </a:solidFill>
              </a:rPr>
              <a:t>Social orientation words are positively linked with daily PV.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76102-C3AD-D3E2-B02C-009EAF9145FF}"/>
              </a:ext>
            </a:extLst>
          </p:cNvPr>
          <p:cNvSpPr/>
          <p:nvPr/>
        </p:nvSpPr>
        <p:spPr>
          <a:xfrm>
            <a:off x="3863573" y="5106575"/>
            <a:ext cx="4495800" cy="848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77E5-4AC4-B0C9-E3FE-023A6C27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7F5-686B-F502-A4BD-5E5995EE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7" y="0"/>
            <a:ext cx="7886700" cy="1325563"/>
          </a:xfrm>
        </p:spPr>
        <p:txBody>
          <a:bodyPr/>
          <a:lstStyle/>
          <a:p>
            <a:r>
              <a:rPr lang="en-US" b="0" dirty="0"/>
              <a:t>NB example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CDD1B-7F9E-9E19-20D8-789552D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8" name="Picture 7" descr="A table of text with numbers and a black text&#10;&#10;AI-generated content may be incorrect.">
            <a:extLst>
              <a:ext uri="{FF2B5EF4-FFF2-40B4-BE49-F238E27FC236}">
                <a16:creationId xmlns:a16="http://schemas.microsoft.com/office/drawing/2014/main" id="{A0F572DE-CA04-E997-A7C3-6CC7B1FE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59" y="316436"/>
            <a:ext cx="5279742" cy="6039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D7F5-E62F-0E6A-60EC-FC628B26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90689"/>
            <a:ext cx="32546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 = num of tweets</a:t>
            </a:r>
          </a:p>
          <a:p>
            <a:pPr marL="0" indent="0">
              <a:buNone/>
            </a:pPr>
            <a:r>
              <a:rPr lang="en-US" sz="2400" dirty="0"/>
              <a:t>   (engagement of paper)</a:t>
            </a:r>
          </a:p>
          <a:p>
            <a:r>
              <a:rPr lang="en-US" sz="2400" dirty="0"/>
              <a:t>Many zeros in DV</a:t>
            </a:r>
          </a:p>
          <a:p>
            <a:r>
              <a:rPr lang="en-US" sz="2400" dirty="0"/>
              <a:t>Std is much &gt; mean</a:t>
            </a:r>
          </a:p>
          <a:p>
            <a:r>
              <a:rPr lang="en-US" sz="2400" dirty="0">
                <a:solidFill>
                  <a:srgbClr val="0078B9"/>
                </a:solidFill>
              </a:rPr>
              <a:t>We use zero-inflated NB regression model due to excessive zeros</a:t>
            </a:r>
            <a:endParaRPr lang="en-US" dirty="0">
              <a:solidFill>
                <a:srgbClr val="0078B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ED0B3-A9C1-D3AF-3ADC-F55A5888270A}"/>
              </a:ext>
            </a:extLst>
          </p:cNvPr>
          <p:cNvSpPr/>
          <p:nvPr/>
        </p:nvSpPr>
        <p:spPr>
          <a:xfrm>
            <a:off x="3631102" y="1325563"/>
            <a:ext cx="5128037" cy="751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2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17AE-70F1-2AC2-515D-0C6273DB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5991-2DD5-85D3-D335-7880BF42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Quantifying effect sizes (in 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4257-E2C6-9367-73A8-1FFD4C30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483703"/>
            <a:ext cx="8053471" cy="50091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78B9"/>
                </a:solidFill>
              </a:rPr>
              <a:t>Marginal effects of IV on the original scale of response variable</a:t>
            </a:r>
          </a:p>
          <a:p>
            <a:r>
              <a:rPr lang="en-US" sz="2600" dirty="0"/>
              <a:t>The meaning of “</a:t>
            </a:r>
            <a:r>
              <a:rPr lang="en-US" sz="2600" dirty="0">
                <a:solidFill>
                  <a:srgbClr val="C00000"/>
                </a:solidFill>
              </a:rPr>
              <a:t>marginal</a:t>
            </a:r>
            <a:r>
              <a:rPr lang="en-US" sz="2600" dirty="0"/>
              <a:t>” depends on variable type.</a:t>
            </a:r>
          </a:p>
          <a:p>
            <a:r>
              <a:rPr lang="en-US" sz="2600" dirty="0"/>
              <a:t>Continuous IV:</a:t>
            </a:r>
          </a:p>
          <a:p>
            <a:pPr lvl="1"/>
            <a:r>
              <a:rPr lang="en-US" sz="2200" dirty="0"/>
              <a:t>Change in response for 1 unit change in IV.</a:t>
            </a:r>
          </a:p>
          <a:p>
            <a:pPr lvl="1"/>
            <a:r>
              <a:rPr lang="en-US" sz="2200" dirty="0"/>
              <a:t>Use </a:t>
            </a:r>
            <a:r>
              <a:rPr lang="en-US" sz="2200" dirty="0">
                <a:solidFill>
                  <a:srgbClr val="C00000"/>
                </a:solidFill>
              </a:rPr>
              <a:t>Marginal Effects at the Mean (MEM)</a:t>
            </a:r>
            <a:r>
              <a:rPr lang="en-US" sz="2200" dirty="0"/>
              <a:t> by setting all other control variables at their mean or median values to make predictions.</a:t>
            </a:r>
            <a:endParaRPr lang="en-US" dirty="0"/>
          </a:p>
          <a:p>
            <a:r>
              <a:rPr lang="en-US" sz="2600" dirty="0"/>
              <a:t>Categorical IV:</a:t>
            </a:r>
          </a:p>
          <a:p>
            <a:pPr lvl="1"/>
            <a:r>
              <a:rPr lang="en-US" sz="2200" dirty="0"/>
              <a:t>Change in Y for each level of IV relative to the reference group.</a:t>
            </a:r>
          </a:p>
          <a:p>
            <a:pPr lvl="1"/>
            <a:r>
              <a:rPr lang="en-US" sz="2200" dirty="0"/>
              <a:t>Often compute </a:t>
            </a:r>
            <a:r>
              <a:rPr lang="en-US" sz="2200" dirty="0">
                <a:solidFill>
                  <a:srgbClr val="C00000"/>
                </a:solidFill>
              </a:rPr>
              <a:t>Average Marginal Effects (AME)</a:t>
            </a:r>
            <a:r>
              <a:rPr lang="en-US" sz="2200" dirty="0"/>
              <a:t> by setting control variables at values that are empirically observed in all samples.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Why is this more realistic than MEM?</a:t>
            </a:r>
          </a:p>
          <a:p>
            <a:r>
              <a:rPr lang="en-US" sz="2600" dirty="0"/>
              <a:t>R packages</a:t>
            </a:r>
          </a:p>
          <a:p>
            <a:pPr lvl="1"/>
            <a:r>
              <a:rPr lang="en-US" i="1" dirty="0"/>
              <a:t>margins, </a:t>
            </a:r>
            <a:r>
              <a:rPr lang="en-US" i="1" dirty="0" err="1"/>
              <a:t>ggeffects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6C83-8623-99F5-2C21-AA01C714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4ADE-D011-AA5F-D27A-7473859E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9CD72-0E57-C898-2CB6-A6D8B6C0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Marginal effects / predictions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09B01-0B2C-F25B-5A89-0D2C832F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1C1524-5ABD-95C6-6A89-61754E6AE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640" y="1696990"/>
            <a:ext cx="2748367" cy="572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Categorical IV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BDBECE-3E1F-4B51-EF0B-EF75CFAF8460}"/>
              </a:ext>
            </a:extLst>
          </p:cNvPr>
          <p:cNvSpPr txBox="1">
            <a:spLocks/>
          </p:cNvSpPr>
          <p:nvPr/>
        </p:nvSpPr>
        <p:spPr>
          <a:xfrm>
            <a:off x="5336501" y="1732938"/>
            <a:ext cx="274836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Continuous IV</a:t>
            </a:r>
          </a:p>
        </p:txBody>
      </p:sp>
      <p:pic>
        <p:nvPicPr>
          <p:cNvPr id="15" name="Picture 1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EDEAF16-88ED-0E57-1F77-7172698E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2" y="2305002"/>
            <a:ext cx="3598735" cy="2806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92382-7D65-E381-129C-4E61B5ED99D2}"/>
              </a:ext>
            </a:extLst>
          </p:cNvPr>
          <p:cNvSpPr txBox="1"/>
          <p:nvPr/>
        </p:nvSpPr>
        <p:spPr>
          <a:xfrm>
            <a:off x="829603" y="5326199"/>
            <a:ext cx="7484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454"/>
                </a:solidFill>
                <a:effectLst/>
              </a:rPr>
              <a:t>MEs &lt;- margins(m5, data = </a:t>
            </a:r>
            <a:r>
              <a:rPr lang="en-US" b="0" i="0" dirty="0" err="1">
                <a:solidFill>
                  <a:srgbClr val="545454"/>
                </a:solidFill>
                <a:effectLst/>
              </a:rPr>
              <a:t>mydata</a:t>
            </a:r>
            <a:r>
              <a:rPr lang="en-US" b="0" i="0" dirty="0">
                <a:solidFill>
                  <a:srgbClr val="545454"/>
                </a:solidFill>
                <a:effectLst/>
              </a:rPr>
              <a:t>, variables = c(</a:t>
            </a:r>
            <a:r>
              <a:rPr lang="en-US" b="0" i="0" dirty="0">
                <a:solidFill>
                  <a:srgbClr val="008000"/>
                </a:solidFill>
                <a:effectLst/>
              </a:rPr>
              <a:t>"</a:t>
            </a:r>
            <a:r>
              <a:rPr lang="en-US" b="0" i="0" dirty="0" err="1">
                <a:solidFill>
                  <a:srgbClr val="008000"/>
                </a:solidFill>
                <a:effectLst/>
              </a:rPr>
              <a:t>author_geography</a:t>
            </a:r>
            <a:r>
              <a:rPr lang="en-US" b="0" i="0" dirty="0">
                <a:solidFill>
                  <a:srgbClr val="008000"/>
                </a:solidFill>
                <a:effectLst/>
              </a:rPr>
              <a:t>”</a:t>
            </a:r>
            <a:r>
              <a:rPr lang="en-US" b="0" i="0" dirty="0">
                <a:effectLst/>
              </a:rPr>
              <a:t>))</a:t>
            </a:r>
          </a:p>
          <a:p>
            <a:endParaRPr lang="en-US" b="0" i="0" dirty="0">
              <a:effectLst/>
            </a:endParaRPr>
          </a:p>
          <a:p>
            <a:r>
              <a:rPr lang="en-US" b="0" i="0" dirty="0">
                <a:solidFill>
                  <a:srgbClr val="545454"/>
                </a:solidFill>
                <a:effectLst/>
              </a:rPr>
              <a:t>MEs &lt;- </a:t>
            </a:r>
            <a:r>
              <a:rPr lang="en-US" b="0" i="0" dirty="0" err="1">
                <a:solidFill>
                  <a:srgbClr val="545454"/>
                </a:solidFill>
                <a:effectLst/>
              </a:rPr>
              <a:t>ggemmeans</a:t>
            </a:r>
            <a:r>
              <a:rPr lang="en-US" b="0" i="0" dirty="0">
                <a:solidFill>
                  <a:srgbClr val="545454"/>
                </a:solidFill>
                <a:effectLst/>
              </a:rPr>
              <a:t>(m</a:t>
            </a:r>
            <a:r>
              <a:rPr lang="en-US" dirty="0">
                <a:solidFill>
                  <a:srgbClr val="545454"/>
                </a:solidFill>
              </a:rPr>
              <a:t>odel</a:t>
            </a:r>
            <a:r>
              <a:rPr lang="en-US" b="0" i="0" dirty="0">
                <a:solidFill>
                  <a:srgbClr val="545454"/>
                </a:solidFill>
                <a:effectLst/>
              </a:rPr>
              <a:t>, terms=c(</a:t>
            </a:r>
            <a:r>
              <a:rPr lang="en-US" dirty="0">
                <a:solidFill>
                  <a:srgbClr val="008000"/>
                </a:solidFill>
              </a:rPr>
              <a:t>“</a:t>
            </a:r>
            <a:r>
              <a:rPr lang="en-US" b="0" i="0" dirty="0" err="1">
                <a:solidFill>
                  <a:srgbClr val="008000"/>
                </a:solidFill>
                <a:effectLst/>
              </a:rPr>
              <a:t>perc_we_words</a:t>
            </a:r>
            <a:r>
              <a:rPr lang="en-US" b="0" i="0" dirty="0">
                <a:solidFill>
                  <a:srgbClr val="008000"/>
                </a:solidFill>
                <a:effectLst/>
              </a:rPr>
              <a:t> [0:0.03 by=</a:t>
            </a:r>
            <a:r>
              <a:rPr lang="en-US" dirty="0">
                <a:solidFill>
                  <a:srgbClr val="008000"/>
                </a:solidFill>
              </a:rPr>
              <a:t>0.001</a:t>
            </a:r>
            <a:r>
              <a:rPr lang="en-US" b="0" i="0" dirty="0">
                <a:solidFill>
                  <a:srgbClr val="008000"/>
                </a:solidFill>
                <a:effectLst/>
              </a:rPr>
              <a:t>]”</a:t>
            </a:r>
            <a:r>
              <a:rPr lang="en-US" b="0" i="0" dirty="0">
                <a:solidFill>
                  <a:srgbClr val="545454"/>
                </a:solidFill>
                <a:effectLst/>
              </a:rPr>
              <a:t>))</a:t>
            </a:r>
            <a:endParaRPr lang="en-US" b="0" i="0" dirty="0">
              <a:effectLst/>
            </a:endParaRPr>
          </a:p>
        </p:txBody>
      </p:sp>
      <p:pic>
        <p:nvPicPr>
          <p:cNvPr id="14" name="Picture 13" descr="A graph of a line&#10;&#10;AI-generated content may be incorrect.">
            <a:extLst>
              <a:ext uri="{FF2B5EF4-FFF2-40B4-BE49-F238E27FC236}">
                <a16:creationId xmlns:a16="http://schemas.microsoft.com/office/drawing/2014/main" id="{248D285D-13F7-F597-7EF3-D65FDCE7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40" y="2269054"/>
            <a:ext cx="2781825" cy="27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5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6009-5A45-E2B2-A69B-679FB123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D517-FC78-5458-CD8B-FB90FEE4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>
                <a:effectLst/>
              </a:rPr>
              <a:t>Experiment</a:t>
            </a:r>
            <a:r>
              <a:rPr lang="en-US" sz="4000" b="0" dirty="0"/>
              <a:t>al design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C484-3EB9-5E58-C0E4-5FE112734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57352"/>
            <a:ext cx="8027718" cy="4881561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</a:rPr>
              <a:t>Weakness in observational design: </a:t>
            </a:r>
            <a:r>
              <a:rPr lang="en-US" sz="2400" b="0" u="sng" dirty="0">
                <a:effectLst/>
              </a:rPr>
              <a:t>unobserved confounds</a:t>
            </a:r>
          </a:p>
          <a:p>
            <a:r>
              <a:rPr lang="en-US" sz="2400" b="0" dirty="0">
                <a:effectLst/>
              </a:rPr>
              <a:t>Experimental strategy: </a:t>
            </a:r>
            <a:r>
              <a:rPr lang="en-US" sz="2400" b="0" dirty="0">
                <a:solidFill>
                  <a:srgbClr val="0078B9"/>
                </a:solidFill>
                <a:effectLst/>
              </a:rPr>
              <a:t>Randomized controlled trial (RCT)</a:t>
            </a:r>
          </a:p>
          <a:p>
            <a:pPr lvl="1"/>
            <a:r>
              <a:rPr lang="en-US" sz="2000" b="0" dirty="0">
                <a:effectLst/>
              </a:rPr>
              <a:t>Gold </a:t>
            </a:r>
            <a:r>
              <a:rPr lang="en-US" sz="2000" b="0" dirty="0"/>
              <a:t>s</a:t>
            </a:r>
            <a:r>
              <a:rPr lang="en-US" sz="2000" b="0" dirty="0">
                <a:effectLst/>
              </a:rPr>
              <a:t>tandard for establishing causal claims</a:t>
            </a:r>
          </a:p>
          <a:p>
            <a:pPr lvl="1"/>
            <a:r>
              <a:rPr lang="en-US" sz="2000" dirty="0"/>
              <a:t>Random assignment (treatment vs. control group)</a:t>
            </a:r>
          </a:p>
          <a:p>
            <a:pPr lvl="1"/>
            <a:r>
              <a:rPr lang="en-US" sz="2000" dirty="0"/>
              <a:t>Balance on both observable and unobservable variables</a:t>
            </a:r>
          </a:p>
          <a:p>
            <a:pPr lvl="1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8BD7-5B9F-3C4A-F2E2-3CFA85AE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9" name="Picture 8" descr="A diagram of a treatment group&#10;&#10;AI-generated content may be incorrect.">
            <a:extLst>
              <a:ext uri="{FF2B5EF4-FFF2-40B4-BE49-F238E27FC236}">
                <a16:creationId xmlns:a16="http://schemas.microsoft.com/office/drawing/2014/main" id="{E6A939DA-4D71-5301-0702-9571F604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46" y="3710746"/>
            <a:ext cx="4885714" cy="27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0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1C58-5605-5F39-EC09-7A9BA7E2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60B5-3904-D7C9-F807-7E08E09B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Quantifying effect size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31CD7-863C-3D6C-081F-0120CAD89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47" y="1509147"/>
            <a:ext cx="7818803" cy="4881561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Average treatment effect (ATE):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Compare the avg. outcome if everyone was treated vs. no one was.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2000" dirty="0"/>
              <a:t>Design: Two versions of the same CV, one CV assigned a Black-sounding name, the other assigned a White-sounding name. Recruit participants to rate the employability. Randomly assign participants into two groups.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With RCT design, we can simply calculate ATE by comparing the average outcome between treatment and control groups, why?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3C8F3-B1EF-07F1-CA2C-5066D997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AC5A1B10-83DB-48EE-8862-370F74DC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76" y="1957628"/>
            <a:ext cx="3451728" cy="8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5FE6C-BEC2-F5DB-24CC-E00E43D5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7A87-2734-8AD1-F855-BC5CED00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What is research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2052-A18A-7DB9-5080-3B2FE9AC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3249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8B9"/>
                </a:solidFill>
              </a:rPr>
              <a:t>Blueprint that links question → data → analysis → conclusions</a:t>
            </a:r>
          </a:p>
          <a:p>
            <a:r>
              <a:rPr lang="en-US" sz="2400" dirty="0"/>
              <a:t>Ask yourself: What data to use? How to collect data? How to analyze them? How to claim causality if possible?</a:t>
            </a:r>
          </a:p>
          <a:p>
            <a:r>
              <a:rPr lang="en-US" sz="2400" dirty="0"/>
              <a:t>In CSS: we often combine the </a:t>
            </a:r>
            <a:r>
              <a:rPr lang="en-US" sz="2400" dirty="0">
                <a:solidFill>
                  <a:srgbClr val="C00000"/>
                </a:solidFill>
              </a:rPr>
              <a:t>found data</a:t>
            </a:r>
            <a:r>
              <a:rPr lang="en-US" sz="2400" dirty="0"/>
              <a:t> (digital traces) with the </a:t>
            </a:r>
            <a:r>
              <a:rPr lang="en-US" sz="2400" dirty="0">
                <a:solidFill>
                  <a:srgbClr val="C00000"/>
                </a:solidFill>
              </a:rPr>
              <a:t>designed data</a:t>
            </a:r>
            <a:r>
              <a:rPr lang="en-US" sz="2400" dirty="0"/>
              <a:t> (surveys, experiments)</a:t>
            </a:r>
          </a:p>
          <a:p>
            <a:pPr lvl="1"/>
            <a:r>
              <a:rPr lang="en-US" sz="2000" dirty="0"/>
              <a:t>Found (given) data: large scale but can’t change it in ways we want</a:t>
            </a:r>
          </a:p>
          <a:p>
            <a:pPr lvl="1"/>
            <a:r>
              <a:rPr lang="en-US" sz="2000" dirty="0"/>
              <a:t>Designed (made) data: design &amp; collect data you want via exp/survey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D02EC-167B-15FA-D76D-57022CC8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40CFD-02C1-42EE-B7CA-4D66D384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753654"/>
            <a:ext cx="7772400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9E3F-3230-E086-ADC9-41529678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EDAE-20FD-639E-B372-EA0B525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Core elements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BE99-DCED-FA58-8A05-E186773B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Clear hypothesis (IV and DV)</a:t>
            </a:r>
          </a:p>
          <a:p>
            <a:r>
              <a:rPr lang="en-US" sz="2400" dirty="0"/>
              <a:t>Pre-registered analysis plan (avoid “gaming” the exp)</a:t>
            </a:r>
          </a:p>
          <a:p>
            <a:r>
              <a:rPr lang="en-US" sz="2400" dirty="0"/>
              <a:t>Randomization (simple, stratified by demographics)</a:t>
            </a:r>
          </a:p>
          <a:p>
            <a:r>
              <a:rPr lang="en-US" sz="2400" dirty="0"/>
              <a:t>Treatment vs. control units (one or multiple stimulus)</a:t>
            </a:r>
          </a:p>
          <a:p>
            <a:r>
              <a:rPr lang="en-US" sz="2400" dirty="0"/>
              <a:t>Outcome measurement (pre/post or only post)</a:t>
            </a:r>
          </a:p>
          <a:p>
            <a:r>
              <a:rPr lang="en-US" sz="2400" dirty="0"/>
              <a:t>Power analysis (especially important with digital data)</a:t>
            </a:r>
          </a:p>
          <a:p>
            <a:pPr lvl="1"/>
            <a:r>
              <a:rPr lang="en-US" sz="2000" dirty="0"/>
              <a:t>To make sure the ATE is statistically different from 0</a:t>
            </a:r>
          </a:p>
          <a:p>
            <a:pPr lvl="1"/>
            <a:r>
              <a:rPr lang="en-US" sz="2000" dirty="0"/>
              <a:t>How much N do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D3BFC-A443-5372-047D-E97C6E79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2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233D-3443-BC26-D147-EAD215E0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222C-CDE7-44D7-BFD2-FB7D3CC8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588C-28D2-F3B5-8ADC-F0A80F0B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3340898"/>
            <a:ext cx="7886700" cy="2902792"/>
          </a:xfrm>
        </p:spPr>
        <p:txBody>
          <a:bodyPr>
            <a:normAutofit/>
          </a:bodyPr>
          <a:lstStyle/>
          <a:p>
            <a:r>
              <a:rPr lang="en-US" sz="2400" dirty="0"/>
              <a:t>Strengths: </a:t>
            </a:r>
          </a:p>
          <a:p>
            <a:pPr lvl="1"/>
            <a:r>
              <a:rPr lang="en-US" sz="2000" dirty="0"/>
              <a:t>replicable procedures, good internal validity</a:t>
            </a:r>
          </a:p>
          <a:p>
            <a:pPr lvl="1"/>
            <a:r>
              <a:rPr lang="en-US" sz="2000" dirty="0"/>
              <a:t>both IV and DV can be objectively measured</a:t>
            </a:r>
          </a:p>
          <a:p>
            <a:r>
              <a:rPr lang="en-US" sz="2400" dirty="0"/>
              <a:t>Weakness: </a:t>
            </a:r>
          </a:p>
          <a:p>
            <a:pPr lvl="1"/>
            <a:r>
              <a:rPr lang="en-US" sz="2000" dirty="0"/>
              <a:t>often conducted in an artificial setting, small N</a:t>
            </a:r>
          </a:p>
          <a:p>
            <a:pPr lvl="1"/>
            <a:r>
              <a:rPr lang="en-US" sz="2000" dirty="0"/>
              <a:t>only one (or a few) stimuli, lack of generalizability</a:t>
            </a:r>
          </a:p>
          <a:p>
            <a:pPr lvl="1"/>
            <a:r>
              <a:rPr lang="en-US" sz="2000" dirty="0"/>
              <a:t>lab env. is different from the real-world (e.g., different evaluators)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EA440-6A6A-344E-B5E1-5B69A4BF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54A757E-B489-D400-83C2-972A8C4D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85" y="1612765"/>
            <a:ext cx="4071039" cy="13753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A text on a yellow background&#10;&#10;AI-generated content may be incorrect.">
            <a:extLst>
              <a:ext uri="{FF2B5EF4-FFF2-40B4-BE49-F238E27FC236}">
                <a16:creationId xmlns:a16="http://schemas.microsoft.com/office/drawing/2014/main" id="{7139AE06-05B6-B241-7AE7-AB44EF46B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55" y="1612765"/>
            <a:ext cx="3988385" cy="13579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44DEB-8F9D-15BD-7671-2E765588F1FB}"/>
              </a:ext>
            </a:extLst>
          </p:cNvPr>
          <p:cNvSpPr txBox="1"/>
          <p:nvPr/>
        </p:nvSpPr>
        <p:spPr>
          <a:xfrm>
            <a:off x="628650" y="621785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Romero et al. 2015. “Mimicry Is Presidential: Linguistic Style Matching in Presidential Debates and Improved Polling Numbers”</a:t>
            </a:r>
          </a:p>
        </p:txBody>
      </p:sp>
    </p:spTree>
    <p:extLst>
      <p:ext uri="{BB962C8B-B14F-4D97-AF65-F5344CB8AC3E}">
        <p14:creationId xmlns:p14="http://schemas.microsoft.com/office/powerpoint/2010/main" val="2744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74C9-4FF8-93A1-3E0A-EC60B7D3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9C51-6C89-ACE5-28AD-90FFD16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Field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172A-E578-4ADB-CA5D-6CAAFDD2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66510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Manipulate an IV in a real-world, natural setting instead of artificial lab.</a:t>
            </a:r>
          </a:p>
          <a:p>
            <a:r>
              <a:rPr lang="en-US" sz="2000" dirty="0"/>
              <a:t>Strength: high external validity, participants act naturally, generalizable</a:t>
            </a:r>
          </a:p>
          <a:p>
            <a:r>
              <a:rPr lang="en-US" sz="2000" dirty="0"/>
              <a:t>Weakness:</a:t>
            </a:r>
          </a:p>
          <a:p>
            <a:pPr lvl="1"/>
            <a:r>
              <a:rPr lang="en-US" sz="1800" dirty="0"/>
              <a:t>confounds are harder to control, costly, and difficult to replicate</a:t>
            </a:r>
          </a:p>
          <a:p>
            <a:pPr lvl="1"/>
            <a:r>
              <a:rPr lang="en-US" sz="1800" dirty="0"/>
              <a:t>ethical challenges: can't practically test extreme/harmful conditions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78B9"/>
                </a:solidFill>
              </a:rPr>
              <a:t>How to do it in a lab setting?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545C-45C0-376C-3FBA-1AA01491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close-up of a newspaper&#10;&#10;AI-generated content may be incorrect.">
            <a:extLst>
              <a:ext uri="{FF2B5EF4-FFF2-40B4-BE49-F238E27FC236}">
                <a16:creationId xmlns:a16="http://schemas.microsoft.com/office/drawing/2014/main" id="{BDA56BEA-E50C-37AB-D202-5E22D39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8" y="3980242"/>
            <a:ext cx="4712970" cy="23741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900652-1447-FCDD-09BE-A1A1D676ED29}"/>
              </a:ext>
            </a:extLst>
          </p:cNvPr>
          <p:cNvSpPr/>
          <p:nvPr/>
        </p:nvSpPr>
        <p:spPr>
          <a:xfrm>
            <a:off x="2480158" y="5239824"/>
            <a:ext cx="4712970" cy="602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CDF4-D15E-E069-4DF0-5F542D88F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218-C1E4-AA93-353B-3F613218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Cost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F35F-B709-A58B-2B56-46236FFE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Main sources of cost:</a:t>
            </a:r>
          </a:p>
          <a:p>
            <a:pPr lvl="1"/>
            <a:r>
              <a:rPr lang="en-US" sz="2000" dirty="0"/>
              <a:t>Staff time / salary</a:t>
            </a:r>
          </a:p>
          <a:p>
            <a:pPr lvl="1"/>
            <a:r>
              <a:rPr lang="en-US" sz="2000" dirty="0"/>
              <a:t>Participant reward</a:t>
            </a:r>
          </a:p>
          <a:p>
            <a:r>
              <a:rPr lang="en-US" sz="2400" dirty="0"/>
              <a:t>Solutions:</a:t>
            </a:r>
          </a:p>
          <a:p>
            <a:pPr lvl="1"/>
            <a:r>
              <a:rPr lang="en-US" sz="2000" dirty="0"/>
              <a:t>Automation (running experiment while you are taking a break)</a:t>
            </a:r>
          </a:p>
          <a:p>
            <a:pPr lvl="1"/>
            <a:r>
              <a:rPr lang="en-US" sz="2000" dirty="0"/>
              <a:t>Design enjoyable activities for participants in the experiment</a:t>
            </a:r>
          </a:p>
          <a:p>
            <a:r>
              <a:rPr lang="en-US" sz="2400" dirty="0"/>
              <a:t>In CSS: Can be done at unprecedented scale and low cost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34382-72E8-F89E-CD29-57ABB543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94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CB24-75E4-02AD-97D4-93D1857F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7F91-56B0-A70D-C52F-493AD23A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Digital/Online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ACED-465F-2E23-9A61-EFBD29E8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8278"/>
            <a:ext cx="808863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Recruit participants from online platforms (crowd sourcing)</a:t>
            </a:r>
          </a:p>
          <a:p>
            <a:pPr lvl="1"/>
            <a:r>
              <a:rPr lang="en-US" sz="2000" dirty="0"/>
              <a:t>Prolific, Amazon Mechanical Turk</a:t>
            </a:r>
          </a:p>
          <a:p>
            <a:r>
              <a:rPr lang="en-US" sz="2400" dirty="0"/>
              <a:t>Leverage platform infrastructure to automate the task online</a:t>
            </a:r>
          </a:p>
          <a:p>
            <a:pPr lvl="1"/>
            <a:r>
              <a:rPr lang="en-US" sz="2000" dirty="0"/>
              <a:t>Either commercial platform or build your own website</a:t>
            </a:r>
          </a:p>
          <a:p>
            <a:r>
              <a:rPr lang="en-US" sz="2400" dirty="0"/>
              <a:t>Zero-variable-cost Experiments</a:t>
            </a:r>
          </a:p>
          <a:p>
            <a:pPr lvl="1"/>
            <a:r>
              <a:rPr lang="en-US" sz="2000" dirty="0"/>
              <a:t>once the pipeline is built, adding more participants costs ~ nothing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79B4E-9D47-CD00-7264-5483EF98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graph showing a number of participants&#10;&#10;AI-generated content may be incorrect.">
            <a:extLst>
              <a:ext uri="{FF2B5EF4-FFF2-40B4-BE49-F238E27FC236}">
                <a16:creationId xmlns:a16="http://schemas.microsoft.com/office/drawing/2014/main" id="{32DF74A8-479C-F2ED-6ECF-789CC55A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28" y="4086584"/>
            <a:ext cx="3600829" cy="25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433-5127-39E9-157D-DE245FE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53EB-1F51-7117-E963-324253CF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Steps for digital experiments</a:t>
            </a:r>
            <a:endParaRPr lang="en-US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CF34-D7FF-A7CA-321E-B3C97FA4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8"/>
            <a:ext cx="8061373" cy="4802185"/>
          </a:xfrm>
        </p:spPr>
        <p:txBody>
          <a:bodyPr>
            <a:normAutofit/>
          </a:bodyPr>
          <a:lstStyle/>
          <a:p>
            <a:r>
              <a:rPr lang="en-US" sz="2400" dirty="0"/>
              <a:t>Pre-register on OSF or similar sites</a:t>
            </a:r>
          </a:p>
          <a:p>
            <a:r>
              <a:rPr lang="en-US" sz="2400" dirty="0"/>
              <a:t>Ethical review (IRB at your institutions)</a:t>
            </a:r>
          </a:p>
          <a:p>
            <a:r>
              <a:rPr lang="en-US" sz="2400" dirty="0"/>
              <a:t>Choose platform</a:t>
            </a:r>
          </a:p>
          <a:p>
            <a:pPr lvl="1"/>
            <a:r>
              <a:rPr lang="en-US" sz="2000" dirty="0"/>
              <a:t>build your own site</a:t>
            </a:r>
          </a:p>
          <a:p>
            <a:pPr lvl="1"/>
            <a:r>
              <a:rPr lang="en-US" sz="2000" dirty="0"/>
              <a:t>Qualtrics, Prolific</a:t>
            </a:r>
          </a:p>
          <a:p>
            <a:pPr lvl="1"/>
            <a:r>
              <a:rPr lang="en-US" sz="2000" dirty="0"/>
              <a:t>Amazon Mechanical Turk, </a:t>
            </a:r>
            <a:r>
              <a:rPr lang="en-US" sz="2000" dirty="0" err="1"/>
              <a:t>CloudResearch</a:t>
            </a:r>
            <a:endParaRPr lang="en-US" sz="2000" dirty="0"/>
          </a:p>
          <a:p>
            <a:r>
              <a:rPr lang="en-US" sz="2400" dirty="0"/>
              <a:t>Recruit / Randomize participants</a:t>
            </a:r>
          </a:p>
          <a:p>
            <a:r>
              <a:rPr lang="en-US" sz="2400" dirty="0"/>
              <a:t>Measure behavioral outcomes (clicks, downloads, shares)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Practice: </a:t>
            </a:r>
            <a:r>
              <a:rPr lang="en-US" sz="2400" dirty="0">
                <a:solidFill>
                  <a:srgbClr val="0078B9"/>
                </a:solidFill>
              </a:rPr>
              <a:t>How to A/B test different friend recommendation algorithms (strong vs. weak tie) on chance of finding new job.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0148E-CDC3-B6BE-08DC-F5DB7EE7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160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2504-3813-627A-67FA-09833238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ED70-EC0C-0361-6BC6-2A77C4D5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Case study: how does social influence impact success of cultural products?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7395-ED77-60A2-58CA-D68F34BA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912479"/>
            <a:ext cx="81020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8B9"/>
                </a:solidFill>
              </a:rPr>
              <a:t>Hypothesis</a:t>
            </a:r>
            <a:r>
              <a:rPr lang="en-US" sz="2400" dirty="0"/>
              <a:t>: </a:t>
            </a:r>
            <a:r>
              <a:rPr lang="en-US" sz="2400" u="sng" dirty="0"/>
              <a:t>Influence makes success unpredictable &amp; unequal.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A357-0037-7404-6843-2F85A8C9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26" name="Picture 2" descr="The Three-Body Problem: Now a major Netflix series: 1 : Liu, Cixin, Liu,  Ken: Amazon.co.uk: Books">
            <a:extLst>
              <a:ext uri="{FF2B5EF4-FFF2-40B4-BE49-F238E27FC236}">
                <a16:creationId xmlns:a16="http://schemas.microsoft.com/office/drawing/2014/main" id="{64F76ED3-A6A0-62A3-9F27-D05C415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27" y="3154782"/>
            <a:ext cx="1979613" cy="30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: Gangnam Style (2012) Soundtrack OST •">
            <a:extLst>
              <a:ext uri="{FF2B5EF4-FFF2-40B4-BE49-F238E27FC236}">
                <a16:creationId xmlns:a16="http://schemas.microsoft.com/office/drawing/2014/main" id="{16F71234-5E87-DF4F-EE3F-A57BFFA7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57" y="3141705"/>
            <a:ext cx="2057400" cy="30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F9D79-E062-3913-048D-E94DBC430E4B}"/>
              </a:ext>
            </a:extLst>
          </p:cNvPr>
          <p:cNvSpPr txBox="1">
            <a:spLocks/>
          </p:cNvSpPr>
          <p:nvPr/>
        </p:nvSpPr>
        <p:spPr>
          <a:xfrm>
            <a:off x="1221311" y="2669049"/>
            <a:ext cx="274836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Ignored initially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54E1A-AB3F-B9F1-2994-3BEA92CE1AD1}"/>
              </a:ext>
            </a:extLst>
          </p:cNvPr>
          <p:cNvSpPr txBox="1">
            <a:spLocks/>
          </p:cNvSpPr>
          <p:nvPr/>
        </p:nvSpPr>
        <p:spPr>
          <a:xfrm>
            <a:off x="4628467" y="2669049"/>
            <a:ext cx="359291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Others get little attention</a:t>
            </a:r>
          </a:p>
        </p:txBody>
      </p:sp>
    </p:spTree>
    <p:extLst>
      <p:ext uri="{BB962C8B-B14F-4D97-AF65-F5344CB8AC3E}">
        <p14:creationId xmlns:p14="http://schemas.microsoft.com/office/powerpoint/2010/main" val="2079250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CB333-2CB5-2C88-8C40-6C538FE8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22DB-7384-0381-FBBD-9F775BF7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E193-F345-BCAA-8A77-BB43993B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Classic study by [</a:t>
            </a:r>
            <a:r>
              <a:rPr lang="en-US" sz="2400" dirty="0" err="1"/>
              <a:t>Salganik</a:t>
            </a:r>
            <a:r>
              <a:rPr lang="en-US" sz="2400" dirty="0"/>
              <a:t>, Dodds &amp; Watts, 2006, </a:t>
            </a:r>
            <a:r>
              <a:rPr lang="en-US" sz="2400" i="1" dirty="0"/>
              <a:t>Science</a:t>
            </a:r>
            <a:r>
              <a:rPr lang="en-US" sz="2400" dirty="0"/>
              <a:t>]</a:t>
            </a:r>
            <a:endParaRPr lang="en-US" sz="2400" i="1" dirty="0"/>
          </a:p>
          <a:p>
            <a:pPr lvl="1"/>
            <a:r>
              <a:rPr lang="en-US" sz="2000" dirty="0"/>
              <a:t>14,000+ participants, 48 unknown songs</a:t>
            </a:r>
          </a:p>
          <a:p>
            <a:pPr marL="457200" lvl="1" indent="0">
              <a:buNone/>
            </a:pPr>
            <a:r>
              <a:rPr lang="en-US" sz="1600" dirty="0"/>
              <a:t>(recruited from http://</a:t>
            </a:r>
            <a:r>
              <a:rPr lang="en-US" sz="1600" dirty="0" err="1"/>
              <a:t>www.bolt</a:t>
            </a:r>
            <a:r>
              <a:rPr lang="en-US" sz="1600" dirty="0"/>
              <a:t>. com, a website popular with young adults in the US)</a:t>
            </a:r>
            <a:endParaRPr lang="en-US" sz="2000" dirty="0"/>
          </a:p>
          <a:p>
            <a:pPr lvl="1"/>
            <a:r>
              <a:rPr lang="en-US" sz="2000" dirty="0"/>
              <a:t>Independent condition vs. 8 “social influence” worlds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085A1-31A2-80C3-7607-CBEF340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417E4-3608-A06C-093B-DD33BCDC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3506789"/>
            <a:ext cx="5168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468B-7294-4943-E0C1-A09FAC489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089E-5B5C-FF6A-892E-15056D1E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interface /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96C-7C3D-4DA8-F90A-FD599CDF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“social influence” condition: </a:t>
            </a:r>
            <a:r>
              <a:rPr lang="en-US" sz="2400" u="sng" dirty="0"/>
              <a:t>download counts are shown</a:t>
            </a:r>
          </a:p>
          <a:p>
            <a:r>
              <a:rPr lang="en-US" sz="2400" dirty="0"/>
              <a:t>Independent condition: </a:t>
            </a:r>
            <a:r>
              <a:rPr lang="en-US" sz="2400" u="sng" dirty="0"/>
              <a:t>download information is hidden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B763-EACA-5CDF-4A66-BF4CA35B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2B665F-5D5F-8B31-DCEB-FD2972A0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2" y="2727543"/>
            <a:ext cx="5716318" cy="39004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181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1132-8BA1-1C6C-9BF0-89A26292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C877-E5DE-5DEA-711B-547CF065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</a:t>
            </a:r>
            <a:r>
              <a:rPr lang="en-US" sz="4400" dirty="0"/>
              <a:t>outcome</a:t>
            </a:r>
            <a:r>
              <a:rPr lang="en-US" b="0" dirty="0">
                <a:effectLst/>
              </a:rPr>
              <a:t>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62D6-825F-32FD-A0C3-A132E650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DV: rating and download</a:t>
            </a:r>
            <a:endParaRPr lang="en-US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A4ABB-D4EB-731E-9E95-30D62302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screenshot of a music box&#10;&#10;AI-generated content may be incorrect.">
            <a:extLst>
              <a:ext uri="{FF2B5EF4-FFF2-40B4-BE49-F238E27FC236}">
                <a16:creationId xmlns:a16="http://schemas.microsoft.com/office/drawing/2014/main" id="{370284F5-AF0D-0B56-840E-E0B06FCE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" y="2666999"/>
            <a:ext cx="2495067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CFDC7-EE96-EF0E-B332-0BD58E73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10" y="2666999"/>
            <a:ext cx="2520968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9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2142-AC5E-9B0F-A519-E863CA5F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23A3-1BE8-ABE0-2359-83566EE6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Two broad families of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E6FBE-C517-41DE-ECA1-79BAF40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FA34EE6-7EF1-5F6C-66B1-D3EE747EF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632845"/>
              </p:ext>
            </p:extLst>
          </p:nvPr>
        </p:nvGraphicFramePr>
        <p:xfrm>
          <a:off x="706707" y="1785219"/>
          <a:ext cx="7886700" cy="26517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86395">
                  <a:extLst>
                    <a:ext uri="{9D8B030D-6E8A-4147-A177-3AD203B41FA5}">
                      <a16:colId xmlns:a16="http://schemas.microsoft.com/office/drawing/2014/main" val="3035302735"/>
                    </a:ext>
                  </a:extLst>
                </a:gridCol>
                <a:gridCol w="2758190">
                  <a:extLst>
                    <a:ext uri="{9D8B030D-6E8A-4147-A177-3AD203B41FA5}">
                      <a16:colId xmlns:a16="http://schemas.microsoft.com/office/drawing/2014/main" val="398501004"/>
                    </a:ext>
                  </a:extLst>
                </a:gridCol>
                <a:gridCol w="2942115">
                  <a:extLst>
                    <a:ext uri="{9D8B030D-6E8A-4147-A177-3AD203B41FA5}">
                      <a16:colId xmlns:a16="http://schemas.microsoft.com/office/drawing/2014/main" val="2338317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Aspect of difference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Observational Designs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Experimental Designs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25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Researcher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 (no manipulation)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High (manipulate treatment)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8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Common in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Social media traces, administrative records, surveys,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A/B tests, digital platform-based field experiments,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Surveys?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859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Causal claim 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Weaker (confounding)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Stronger (randomization)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821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Scale &amp;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Often cheap &amp; huge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Often costly and time consuming, </a:t>
                      </a:r>
                      <a:r>
                        <a:rPr lang="en-US" u="sng" dirty="0"/>
                        <a:t>but can be cheap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22059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6AE8-A487-7D11-3D89-145840E58AB9}"/>
              </a:ext>
            </a:extLst>
          </p:cNvPr>
          <p:cNvSpPr txBox="1">
            <a:spLocks/>
          </p:cNvSpPr>
          <p:nvPr/>
        </p:nvSpPr>
        <p:spPr>
          <a:xfrm>
            <a:off x="922466" y="4829674"/>
            <a:ext cx="7886700" cy="98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Can we conduct / collect experimental data via surveys?</a:t>
            </a:r>
          </a:p>
        </p:txBody>
      </p:sp>
    </p:spTree>
    <p:extLst>
      <p:ext uri="{BB962C8B-B14F-4D97-AF65-F5344CB8AC3E}">
        <p14:creationId xmlns:p14="http://schemas.microsoft.com/office/powerpoint/2010/main" val="25480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8F10-3CF3-290D-1F46-447703EF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57E5-FB5D-A5B2-6509-6DD90CE6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D2FE-881C-C98A-E7AD-3AC42D30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inequality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(they even ran a 2</a:t>
            </a:r>
            <a:r>
              <a:rPr lang="en-US" sz="2400" baseline="30000" dirty="0"/>
              <a:t>nd</a:t>
            </a:r>
            <a:r>
              <a:rPr lang="en-US" sz="2400" dirty="0"/>
              <a:t> experiment due to the zero-cost design)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492C-38FF-6A36-6A0F-E64BB03F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14A361E6-F300-5917-4B21-04B649FC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802892"/>
            <a:ext cx="6345868" cy="31508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60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F9D58-D005-4226-1BAB-D03A5EA6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0B7B-9617-31F0-94F1-5E3C5C0D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31819-90A9-E958-421B-4F2C831B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7A0D-1657-4945-D092-BC485B56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99" y="3137008"/>
            <a:ext cx="5279374" cy="30621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81220D-B426-3164-CE9D-AD1AC1EC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0940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unpredictability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In the 2</a:t>
            </a:r>
            <a:r>
              <a:rPr lang="en-US" sz="2400" baseline="30000" dirty="0"/>
              <a:t>nd</a:t>
            </a:r>
            <a:r>
              <a:rPr lang="en-US" sz="2400" dirty="0"/>
              <a:t> exp, songs are ordered by their download counts (shows a stronger signal for social influence)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5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7999F4-8917-9266-8C2D-F66D400D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DA69-D366-488B-BF8B-37EA0894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You e</a:t>
            </a:r>
            <a:r>
              <a:rPr lang="en-US" b="0" dirty="0">
                <a:effectLst/>
              </a:rPr>
              <a:t>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F1C56-87EB-F04F-37C7-6CC79B9D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8B37-BB5B-2498-7ECC-03064209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Todo in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0B89F9-FB97-3327-6E72-21240545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C10-6A46-5576-538F-7EB5C9BC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We simulated e</a:t>
            </a:r>
            <a:r>
              <a:rPr lang="en-US" b="0" dirty="0">
                <a:effectLst/>
              </a:rPr>
              <a:t>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1A56-D485-0BCE-4364-5EB2975E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20B9-1EEB-D3D9-61FA-6782D14C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Todo in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55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84B0-D5F0-2BC4-8924-98A288FE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7419-72B3-7507-D0E3-21B5D308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Issues for two research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20D-9F5C-4848-B206-286EB7DD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Observational: large scale but suffers from confounding and selection biases, weak in causality, cheap (data &amp; code)</a:t>
            </a:r>
          </a:p>
          <a:p>
            <a:r>
              <a:rPr lang="en-US" sz="2400" dirty="0"/>
              <a:t>Experimental: strong in causal claims and mechanisms but lacks generalizability, time consuming and costly (field exp)</a:t>
            </a:r>
          </a:p>
          <a:p>
            <a:r>
              <a:rPr lang="en-US" sz="2400" dirty="0">
                <a:solidFill>
                  <a:srgbClr val="0078B9"/>
                </a:solidFill>
              </a:rPr>
              <a:t>Best practices: combine both designs</a:t>
            </a:r>
          </a:p>
          <a:p>
            <a:pPr lvl="1"/>
            <a:r>
              <a:rPr lang="en-US" sz="2000" dirty="0" err="1"/>
              <a:t>Obs</a:t>
            </a:r>
            <a:r>
              <a:rPr lang="en-US" sz="2000" dirty="0"/>
              <a:t>: Use diverse datasets, open data/code, causal inference</a:t>
            </a:r>
          </a:p>
          <a:p>
            <a:pPr lvl="1"/>
            <a:r>
              <a:rPr lang="en-US" sz="2000" dirty="0"/>
              <a:t>Exp: pre-registration, replication (rounds), power analysis, ethics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B29AB-E0F7-EB0D-E391-AB62BC22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81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D8DF-4ECC-CC41-6F7C-F2981CFA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676-8A59-F69E-ABE0-9344E2C4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1C43-2B3E-11BE-21DB-B11BDA1D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Research design = the most important decision you make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Observational studies → great for description &amp; exploration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Experiments → causal claims &amp; understanding mechanisms</a:t>
            </a:r>
          </a:p>
          <a:p>
            <a:r>
              <a:rPr lang="en-US" sz="2400" dirty="0">
                <a:solidFill>
                  <a:srgbClr val="0078B9"/>
                </a:solidFill>
              </a:rPr>
              <a:t>CSS makes them easier than ever</a:t>
            </a:r>
          </a:p>
          <a:p>
            <a:pPr lvl="1"/>
            <a:r>
              <a:rPr lang="en-US" sz="2000" dirty="0"/>
              <a:t>Large open empirical datasets, open-sourced statistical models</a:t>
            </a:r>
          </a:p>
          <a:p>
            <a:pPr lvl="1"/>
            <a:r>
              <a:rPr lang="en-US" sz="2000" dirty="0"/>
              <a:t>Digital platforms for recruiting participants / performing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07082-1303-5B24-7A1B-2A1B2506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32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F356-EEAE-B812-2A7E-8BCAEE74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A32F-10C9-D88E-BEF3-E949A518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Observational research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8B75-1AFE-8491-484F-63E2366D5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Strengths: Real-world, empirical, massive N, longitudinal</a:t>
            </a:r>
          </a:p>
          <a:p>
            <a:r>
              <a:rPr lang="en-US" sz="2400" dirty="0"/>
              <a:t>Weaknesses: Selection bias, confounding, no randomization</a:t>
            </a:r>
          </a:p>
          <a:p>
            <a:r>
              <a:rPr lang="en-US" sz="2400" dirty="0"/>
              <a:t>Most common starting point: </a:t>
            </a:r>
          </a:p>
          <a:p>
            <a:pPr lvl="1"/>
            <a:r>
              <a:rPr lang="en-US" sz="2000" dirty="0"/>
              <a:t>Twitter, Facebook, Reddit, Wikipedia</a:t>
            </a:r>
          </a:p>
          <a:p>
            <a:pPr lvl="1"/>
            <a:r>
              <a:rPr lang="en-US" sz="2000" dirty="0"/>
              <a:t>mobile metadata, government records</a:t>
            </a:r>
          </a:p>
          <a:p>
            <a:pPr lvl="1"/>
            <a:r>
              <a:rPr lang="en-US" sz="2000" dirty="0" err="1"/>
              <a:t>OpenAlex</a:t>
            </a:r>
            <a:r>
              <a:rPr lang="en-US" sz="2000" dirty="0"/>
              <a:t>, USPTO, </a:t>
            </a:r>
            <a:r>
              <a:rPr lang="en-US" sz="2000" dirty="0" err="1"/>
              <a:t>Altmetric</a:t>
            </a:r>
            <a:r>
              <a:rPr lang="en-US" sz="2000" dirty="0"/>
              <a:t>, </a:t>
            </a:r>
            <a:r>
              <a:rPr lang="en-US" sz="2000" dirty="0" err="1"/>
              <a:t>Github</a:t>
            </a:r>
            <a:r>
              <a:rPr lang="en-US" sz="2000" dirty="0"/>
              <a:t>, etc.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Predicting toxic / abusive content in social media posts</a:t>
            </a:r>
          </a:p>
          <a:p>
            <a:pPr lvl="1"/>
            <a:r>
              <a:rPr lang="en-US" sz="2000" dirty="0"/>
              <a:t>Studying how network structural impact political polarization</a:t>
            </a:r>
          </a:p>
          <a:p>
            <a:pPr lvl="1"/>
            <a:r>
              <a:rPr lang="en-US" sz="2000" dirty="0"/>
              <a:t>Examining how team diversity relates to team performance</a:t>
            </a:r>
          </a:p>
          <a:p>
            <a:pPr lvl="1"/>
            <a:r>
              <a:rPr lang="en-US" sz="2000" dirty="0"/>
              <a:t>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F1F91-80B5-0254-4DFE-96ADAEDD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6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2C79-BFA9-89C7-B820-D69B720F2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8B6B-CD31-DF0E-2A40-29AD8F85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Key principles of good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4C02-4D7C-EEB5-52CF-BCFF23566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3072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Construct validity</a:t>
            </a:r>
            <a:r>
              <a:rPr lang="en-US" sz="2400" dirty="0"/>
              <a:t> (are we measuring what we think?)</a:t>
            </a:r>
            <a:endParaRPr lang="en-US" sz="2400" b="1" dirty="0"/>
          </a:p>
          <a:p>
            <a:r>
              <a:rPr lang="en-US" sz="2400" b="1" dirty="0"/>
              <a:t>Statistical validity</a:t>
            </a:r>
            <a:r>
              <a:rPr lang="en-US" sz="2400" dirty="0"/>
              <a:t> (robustness to measurement errors)</a:t>
            </a:r>
            <a:endParaRPr lang="en-US" sz="2400" b="1" dirty="0"/>
          </a:p>
          <a:p>
            <a:r>
              <a:rPr lang="en-US" sz="2400" b="1" dirty="0"/>
              <a:t>Internal validity</a:t>
            </a:r>
            <a:r>
              <a:rPr lang="en-US" sz="2400" dirty="0"/>
              <a:t> (Does X really correlate with / cause Y?)</a:t>
            </a:r>
          </a:p>
          <a:p>
            <a:r>
              <a:rPr lang="en-US" sz="2400" b="1" dirty="0"/>
              <a:t>External validity</a:t>
            </a:r>
            <a:r>
              <a:rPr lang="en-US" sz="2400" dirty="0"/>
              <a:t> (Do findings generalize to other contexts?)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Observational design: Massive scale helps with statistical and external validity but also suffers on measurement (construct) and mechanistic (internal validity) biases:</a:t>
            </a:r>
          </a:p>
          <a:p>
            <a:pPr lvl="1"/>
            <a:r>
              <a:rPr lang="en-US" sz="2000" dirty="0"/>
              <a:t>Use quantifiable metrics as proxy of behavioral variables</a:t>
            </a:r>
          </a:p>
          <a:p>
            <a:pPr lvl="1"/>
            <a:r>
              <a:rPr lang="en-US" sz="2000" dirty="0"/>
              <a:t>Missing important control variables in “found” (given)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6F61-36DB-9AAB-60BA-85574132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8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555FD-628D-1B32-4507-38F77CD5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4859-5DB1-EDB5-267F-792D4726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72CAD-F0C1-BF2C-B277-DE8A2F52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817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Goal: Estimate relationship </a:t>
            </a:r>
            <a:r>
              <a:rPr lang="en-US" sz="2400" dirty="0">
                <a:solidFill>
                  <a:srgbClr val="C00000"/>
                </a:solidFill>
              </a:rPr>
              <a:t>while controlling for confounders.</a:t>
            </a:r>
            <a:endParaRPr lang="en-US" sz="2400" dirty="0"/>
          </a:p>
          <a:p>
            <a:r>
              <a:rPr lang="en-US" sz="2400" dirty="0"/>
              <a:t>Recall differences with </a:t>
            </a:r>
            <a:r>
              <a:rPr lang="en-US" sz="2400" u="sng" dirty="0"/>
              <a:t>correlation</a:t>
            </a:r>
            <a:r>
              <a:rPr lang="en-US" sz="2400" dirty="0"/>
              <a:t>?</a:t>
            </a:r>
          </a:p>
          <a:p>
            <a:r>
              <a:rPr lang="en-US" sz="2400" dirty="0"/>
              <a:t>Simple linear regression:</a:t>
            </a:r>
          </a:p>
          <a:p>
            <a:pPr marL="0" indent="0">
              <a:buNone/>
            </a:pPr>
            <a:r>
              <a:rPr lang="en-US" sz="2400" dirty="0"/>
              <a:t>       Y = </a:t>
            </a:r>
            <a:r>
              <a:rPr lang="el-GR" sz="2400" dirty="0"/>
              <a:t>β₀ + β</a:t>
            </a:r>
            <a:r>
              <a:rPr lang="en-US" sz="2400" baseline="-25000" dirty="0"/>
              <a:t>1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el-GR" sz="2400" dirty="0"/>
              <a:t>β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+ </a:t>
            </a:r>
            <a:r>
              <a:rPr lang="el-GR" sz="2400" dirty="0"/>
              <a:t>β</a:t>
            </a:r>
            <a:r>
              <a:rPr lang="en-US" sz="2400" baseline="-25000" dirty="0"/>
              <a:t>3</a:t>
            </a:r>
            <a:r>
              <a:rPr lang="en-US" sz="2400" dirty="0"/>
              <a:t>X</a:t>
            </a:r>
            <a:r>
              <a:rPr lang="en-US" sz="2400" baseline="-25000" dirty="0"/>
              <a:t>3</a:t>
            </a:r>
            <a:r>
              <a:rPr lang="en-US" sz="2400" dirty="0"/>
              <a:t> + … + </a:t>
            </a:r>
            <a:r>
              <a:rPr lang="el-GR" sz="2400" dirty="0"/>
              <a:t>ε</a:t>
            </a:r>
          </a:p>
          <a:p>
            <a:pPr marL="457200" lvl="1" indent="0">
              <a:buNone/>
            </a:pP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l-GR" sz="2000" dirty="0"/>
              <a:t> = </a:t>
            </a:r>
            <a:r>
              <a:rPr lang="en-US" sz="2000" dirty="0"/>
              <a:t>change in Y for 1-unit change in X</a:t>
            </a:r>
            <a:r>
              <a:rPr lang="en-US" sz="2000" baseline="-25000" dirty="0"/>
              <a:t>1</a:t>
            </a:r>
            <a:r>
              <a:rPr lang="en-US" sz="2000" dirty="0"/>
              <a:t> (holding other variables constant)</a:t>
            </a:r>
            <a:endParaRPr lang="en-US" sz="2400" dirty="0"/>
          </a:p>
          <a:p>
            <a:r>
              <a:rPr lang="en-US" sz="2400" dirty="0"/>
              <a:t>Packages:</a:t>
            </a:r>
          </a:p>
          <a:p>
            <a:pPr lvl="1"/>
            <a:r>
              <a:rPr lang="en-US" sz="2000" dirty="0" err="1"/>
              <a:t>lm</a:t>
            </a:r>
            <a:r>
              <a:rPr lang="en-US" sz="2000" dirty="0"/>
              <a:t>, </a:t>
            </a:r>
            <a:r>
              <a:rPr lang="en-US" sz="2000" dirty="0" err="1"/>
              <a:t>ols</a:t>
            </a:r>
            <a:r>
              <a:rPr lang="en-US" sz="2000" dirty="0"/>
              <a:t> in R</a:t>
            </a:r>
          </a:p>
          <a:p>
            <a:pPr lvl="1"/>
            <a:r>
              <a:rPr lang="en-US" sz="2000" dirty="0" err="1"/>
              <a:t>statsmodel</a:t>
            </a:r>
            <a:r>
              <a:rPr lang="en-US" sz="2000" dirty="0"/>
              <a:t>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42F5-8ECB-3610-248A-90793B3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31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B35D-F233-E414-11F4-DDEB43A3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D52F-59E0-2044-EF79-518CC375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9864-44FF-96EA-B7BD-D32C3EEC4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A step closer to “causality”: adding more control variables.</a:t>
            </a:r>
          </a:p>
          <a:p>
            <a:pPr marL="0" indent="0">
              <a:buNone/>
            </a:pPr>
            <a:r>
              <a:rPr lang="en-US" sz="2400" dirty="0"/>
              <a:t>Different types of controls:</a:t>
            </a:r>
          </a:p>
          <a:p>
            <a:r>
              <a:rPr lang="en-US" sz="2400" dirty="0">
                <a:solidFill>
                  <a:srgbClr val="0078B9"/>
                </a:solidFill>
              </a:rPr>
              <a:t>Confounding variables</a:t>
            </a:r>
          </a:p>
          <a:p>
            <a:pPr lvl="1"/>
            <a:r>
              <a:rPr lang="en-US" sz="2000" dirty="0"/>
              <a:t>Variable that can be related to both IV and DV</a:t>
            </a:r>
          </a:p>
          <a:p>
            <a:r>
              <a:rPr lang="en-US" sz="2400" dirty="0">
                <a:solidFill>
                  <a:srgbClr val="0078B9"/>
                </a:solidFill>
              </a:rPr>
              <a:t>Extraneous variables</a:t>
            </a:r>
          </a:p>
          <a:p>
            <a:pPr lvl="1"/>
            <a:r>
              <a:rPr lang="en-US" sz="2000" dirty="0"/>
              <a:t>Variable that can affect only the DV not the IV</a:t>
            </a:r>
          </a:p>
          <a:p>
            <a:r>
              <a:rPr lang="en-US" sz="2400" dirty="0">
                <a:solidFill>
                  <a:srgbClr val="0078B9"/>
                </a:solidFill>
              </a:rPr>
              <a:t>Fixed-effects controls</a:t>
            </a:r>
          </a:p>
          <a:p>
            <a:pPr lvl="1"/>
            <a:r>
              <a:rPr lang="en-US" sz="2000" dirty="0"/>
              <a:t>A method of controlling for all factors, whether they're observed or not, as long as they stay constant within some larger categories.</a:t>
            </a:r>
          </a:p>
          <a:p>
            <a:pPr lvl="1"/>
            <a:r>
              <a:rPr lang="en-US" sz="2000" dirty="0"/>
              <a:t>We just control for </a:t>
            </a:r>
            <a:r>
              <a:rPr lang="en-US" sz="2000" i="1" u="sng" dirty="0"/>
              <a:t>all categories within that variable</a:t>
            </a:r>
            <a:r>
              <a:rPr lang="en-US" sz="2000" dirty="0"/>
              <a:t>. In doing so, we control for everything that is constant within that category.</a:t>
            </a:r>
          </a:p>
          <a:p>
            <a:pPr lvl="1"/>
            <a:r>
              <a:rPr lang="en-US" sz="2000" b="1" dirty="0"/>
              <a:t>Common variables</a:t>
            </a:r>
            <a:r>
              <a:rPr lang="en-US" sz="2000" dirty="0"/>
              <a:t>: demographics, year, research topics,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6EB4D-E2C1-E50F-0C3F-D6849A63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83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7565</TotalTime>
  <Words>3346</Words>
  <Application>Microsoft Macintosh PowerPoint</Application>
  <PresentationFormat>On-screen Show (4:3)</PresentationFormat>
  <Paragraphs>474</Paragraphs>
  <Slides>55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LM Sans 12</vt:lpstr>
      <vt:lpstr>LMSans10</vt:lpstr>
      <vt:lpstr>Abadi MT Condensed Extra Bold</vt:lpstr>
      <vt:lpstr>Abadi MT Condensed Light</vt:lpstr>
      <vt:lpstr>Arial</vt:lpstr>
      <vt:lpstr>Calibri</vt:lpstr>
      <vt:lpstr>Office Theme</vt:lpstr>
      <vt:lpstr>SDSC 2005 - Introduction to Computational Social Science  (Lecture 6)</vt:lpstr>
      <vt:lpstr>Agenda for today</vt:lpstr>
      <vt:lpstr>Learning objectives</vt:lpstr>
      <vt:lpstr>What is research design?</vt:lpstr>
      <vt:lpstr>Two broad families of designs</vt:lpstr>
      <vt:lpstr>Observational research in CSS</vt:lpstr>
      <vt:lpstr>Key principles of good design</vt:lpstr>
      <vt:lpstr>Regression models</vt:lpstr>
      <vt:lpstr>Regression models</vt:lpstr>
      <vt:lpstr>Regression exercise</vt:lpstr>
      <vt:lpstr>Interpreting model coefficient</vt:lpstr>
      <vt:lpstr>Regression assumptions</vt:lpstr>
      <vt:lpstr>Case study</vt:lpstr>
      <vt:lpstr>Case study</vt:lpstr>
      <vt:lpstr>Regression model diagnostics</vt:lpstr>
      <vt:lpstr>Regression model diagnostics</vt:lpstr>
      <vt:lpstr>Regression model diagnostics</vt:lpstr>
      <vt:lpstr>Regression model diagnostics</vt:lpstr>
      <vt:lpstr>Interaction term interpretation</vt:lpstr>
      <vt:lpstr>Regression model diagnostics</vt:lpstr>
      <vt:lpstr>Regression model diagnostics</vt:lpstr>
      <vt:lpstr>Variable transformation</vt:lpstr>
      <vt:lpstr>Generalized linear models (GLMs)</vt:lpstr>
      <vt:lpstr>Generalized linear models (GLMs)</vt:lpstr>
      <vt:lpstr>Common GLMs</vt:lpstr>
      <vt:lpstr>Logistic regression</vt:lpstr>
      <vt:lpstr>Real-world studies with logit</vt:lpstr>
      <vt:lpstr>Is hype linked with funding rate?</vt:lpstr>
      <vt:lpstr>What if DV is not binary?</vt:lpstr>
      <vt:lpstr>Poisson regression</vt:lpstr>
      <vt:lpstr>Poisson regression examples</vt:lpstr>
      <vt:lpstr>Poisson regression examples</vt:lpstr>
      <vt:lpstr>Negative binomial regression</vt:lpstr>
      <vt:lpstr>NB example</vt:lpstr>
      <vt:lpstr>NB example</vt:lpstr>
      <vt:lpstr>Quantifying effect sizes (in GLMs)</vt:lpstr>
      <vt:lpstr>Marginal effects / predictions</vt:lpstr>
      <vt:lpstr>Experimental design</vt:lpstr>
      <vt:lpstr>Quantifying effect size</vt:lpstr>
      <vt:lpstr>Core elements of experiment</vt:lpstr>
      <vt:lpstr>Lab experiment</vt:lpstr>
      <vt:lpstr>Field experiment</vt:lpstr>
      <vt:lpstr>Cost of experiment</vt:lpstr>
      <vt:lpstr>Digital/Online experiment</vt:lpstr>
      <vt:lpstr>Steps for digital experiments</vt:lpstr>
      <vt:lpstr>Case study: how does social influence impact success of cultural products?</vt:lpstr>
      <vt:lpstr>Music Lab Experiment</vt:lpstr>
      <vt:lpstr>Music Lab interface / pipeline</vt:lpstr>
      <vt:lpstr>Music Lab outcome measurement</vt:lpstr>
      <vt:lpstr>Music Lab experimental findings</vt:lpstr>
      <vt:lpstr>Music Lab experimental findings</vt:lpstr>
      <vt:lpstr>You experiment</vt:lpstr>
      <vt:lpstr>We simulated experiment</vt:lpstr>
      <vt:lpstr>Issues for two research designs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Prof. PENG Hao</cp:lastModifiedBy>
  <cp:revision>248</cp:revision>
  <dcterms:created xsi:type="dcterms:W3CDTF">2019-01-16T16:49:18Z</dcterms:created>
  <dcterms:modified xsi:type="dcterms:W3CDTF">2026-02-23T07:27:34Z</dcterms:modified>
</cp:coreProperties>
</file>